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38" r:id="rId2"/>
    <p:sldId id="257" r:id="rId3"/>
    <p:sldId id="490" r:id="rId4"/>
    <p:sldId id="468" r:id="rId5"/>
    <p:sldId id="465" r:id="rId6"/>
    <p:sldId id="466" r:id="rId7"/>
    <p:sldId id="469" r:id="rId8"/>
    <p:sldId id="467" r:id="rId9"/>
    <p:sldId id="470" r:id="rId10"/>
    <p:sldId id="460" r:id="rId11"/>
    <p:sldId id="531" r:id="rId12"/>
    <p:sldId id="491" r:id="rId13"/>
    <p:sldId id="471" r:id="rId14"/>
    <p:sldId id="472" r:id="rId15"/>
    <p:sldId id="473" r:id="rId16"/>
    <p:sldId id="492" r:id="rId17"/>
    <p:sldId id="494" r:id="rId18"/>
    <p:sldId id="496" r:id="rId19"/>
    <p:sldId id="497" r:id="rId20"/>
    <p:sldId id="495" r:id="rId21"/>
    <p:sldId id="501" r:id="rId22"/>
    <p:sldId id="498" r:id="rId23"/>
    <p:sldId id="499" r:id="rId24"/>
    <p:sldId id="500" r:id="rId25"/>
    <p:sldId id="506" r:id="rId26"/>
    <p:sldId id="502" r:id="rId27"/>
    <p:sldId id="505" r:id="rId28"/>
    <p:sldId id="503" r:id="rId29"/>
    <p:sldId id="476" r:id="rId30"/>
    <p:sldId id="507" r:id="rId31"/>
    <p:sldId id="519" r:id="rId32"/>
    <p:sldId id="509" r:id="rId33"/>
    <p:sldId id="520" r:id="rId34"/>
    <p:sldId id="510" r:id="rId35"/>
    <p:sldId id="512" r:id="rId36"/>
    <p:sldId id="523" r:id="rId37"/>
    <p:sldId id="513" r:id="rId38"/>
    <p:sldId id="514" r:id="rId39"/>
    <p:sldId id="522" r:id="rId40"/>
    <p:sldId id="532" r:id="rId41"/>
    <p:sldId id="530" r:id="rId42"/>
    <p:sldId id="524" r:id="rId43"/>
    <p:sldId id="529" r:id="rId44"/>
    <p:sldId id="515" r:id="rId45"/>
    <p:sldId id="521" r:id="rId46"/>
    <p:sldId id="486" r:id="rId47"/>
    <p:sldId id="488" r:id="rId48"/>
    <p:sldId id="487" r:id="rId49"/>
    <p:sldId id="46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3102"/>
    <a:srgbClr val="FFFF66"/>
    <a:srgbClr val="CA2A02"/>
    <a:srgbClr val="CC0000"/>
    <a:srgbClr val="D52B1E"/>
    <a:srgbClr val="CA2102"/>
    <a:srgbClr val="688791"/>
    <a:srgbClr val="FD241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90" autoAdjust="0"/>
  </p:normalViewPr>
  <p:slideViewPr>
    <p:cSldViewPr>
      <p:cViewPr>
        <p:scale>
          <a:sx n="80" d="100"/>
          <a:sy n="80" d="100"/>
        </p:scale>
        <p:origin x="-780" y="-492"/>
      </p:cViewPr>
      <p:guideLst>
        <p:guide orient="horz" pos="2160"/>
        <p:guide orient="horz" pos="572"/>
        <p:guide orient="horz" pos="3884"/>
        <p:guide orient="horz" pos="210"/>
        <p:guide orient="horz" pos="4110"/>
        <p:guide orient="horz" pos="799"/>
        <p:guide orient="horz" pos="4020"/>
        <p:guide pos="5511"/>
        <p:guide pos="295"/>
        <p:guide pos="2835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A4576-8FDF-422F-9AF9-F5A1B2F58AA1}" type="datetimeFigureOut">
              <a:rPr lang="en-GB" smtClean="0"/>
              <a:pPr/>
              <a:t>27/11/2013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7451A-EE29-45E8-AFAE-D5220EAED7E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5410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0600E7-8634-4462-984A-855D3C2F713A}" type="slidenum">
              <a:rPr lang="en-US"/>
              <a:pPr/>
              <a:t>4</a:t>
            </a:fld>
            <a:endParaRPr lang="en-US"/>
          </a:p>
        </p:txBody>
      </p:sp>
      <p:sp>
        <p:nvSpPr>
          <p:cNvPr id="450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latin typeface="Calibri" pitchFamily="34" charset="0"/>
                <a:ea typeface="WenQuanYi Micro Hei" charset="0"/>
                <a:cs typeface="WenQuanYi Micro Hei" charset="0"/>
              </a:rPr>
              <a:t>Coal consumption will rise from 123 quads in 2006 to over 200 quads in 2030 (assuming price of oil = $70 2006 dollars in 2030) and account for 29% of all energy consumption.  Renewables can’t get here fast enough and are expensive. Cost of carbon dioxide should be around $60/tonne, at which point coal is 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8692620-1DF9-475E-A248-43966D48CEAA}" type="slidenum">
              <a:rPr lang="en-US" sz="1200">
                <a:solidFill>
                  <a:srgbClr val="000000"/>
                </a:solidFill>
                <a:latin typeface="Calibri" pitchFamily="34" charset="0"/>
                <a:ea typeface="WenQuanYi Micro Hei" charset="0"/>
                <a:cs typeface="WenQuanYi Micro Hei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endParaRPr lang="en-US" sz="1200">
              <a:solidFill>
                <a:srgbClr val="000000"/>
              </a:solidFill>
              <a:latin typeface="Calibri" pitchFamily="34" charset="0"/>
              <a:ea typeface="WenQuanYi Micro Hei" charset="0"/>
              <a:cs typeface="WenQuanYi Micro He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76C070-5A06-4AC1-83D1-68FB8A8EB2F0}" type="slidenum">
              <a:rPr lang="en-US"/>
              <a:pPr/>
              <a:t>8</a:t>
            </a:fld>
            <a:endParaRPr lang="en-US"/>
          </a:p>
        </p:txBody>
      </p:sp>
      <p:sp>
        <p:nvSpPr>
          <p:cNvPr id="460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92535A-E3EB-4EA8-8A50-7BE77953265D}" type="slidenum">
              <a:rPr lang="en-US"/>
              <a:pPr/>
              <a:t>16</a:t>
            </a:fld>
            <a:endParaRPr lang="en-US"/>
          </a:p>
        </p:txBody>
      </p:sp>
      <p:sp>
        <p:nvSpPr>
          <p:cNvPr id="491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C25CA-1FFE-4AFF-B78F-15DB5D38B97C}" type="slidenum">
              <a:rPr lang="en-US"/>
              <a:pPr/>
              <a:t>17</a:t>
            </a:fld>
            <a:endParaRPr lang="en-US"/>
          </a:p>
        </p:txBody>
      </p:sp>
      <p:sp>
        <p:nvSpPr>
          <p:cNvPr id="512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242138-FFC7-426E-A28E-0671784690AC}" type="slidenum">
              <a:rPr lang="en-US"/>
              <a:pPr/>
              <a:t>21</a:t>
            </a:fld>
            <a:endParaRPr lang="en-US"/>
          </a:p>
        </p:txBody>
      </p:sp>
      <p:sp>
        <p:nvSpPr>
          <p:cNvPr id="542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84CAF3-2662-4CFB-9335-1DB1651BA2BF}" type="slidenum">
              <a:rPr lang="en-US"/>
              <a:pPr/>
              <a:t>25</a:t>
            </a:fld>
            <a:endParaRPr lang="en-US"/>
          </a:p>
        </p:txBody>
      </p:sp>
      <p:sp>
        <p:nvSpPr>
          <p:cNvPr id="532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Titl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636913"/>
            <a:ext cx="6317488" cy="648072"/>
          </a:xfrm>
          <a:solidFill>
            <a:srgbClr val="D52B1E"/>
          </a:solidFill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36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149080"/>
            <a:ext cx="5669488" cy="4608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24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Name of Presenter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81128"/>
            <a:ext cx="5669488" cy="3096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GB" sz="14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dirty="0" smtClean="0"/>
              <a:t>Title of Presenter</a:t>
            </a:r>
            <a:endParaRPr lang="en-GB" dirty="0"/>
          </a:p>
        </p:txBody>
      </p:sp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End Slide">
    <p:bg>
      <p:bgPr>
        <a:solidFill>
          <a:srgbClr val="6887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779912" y="1628920"/>
            <a:ext cx="5364088" cy="1080000"/>
          </a:xfrm>
          <a:prstGeom prst="rect">
            <a:avLst/>
          </a:prstGeom>
          <a:solidFill>
            <a:srgbClr val="D52B1E"/>
          </a:solidFill>
        </p:spPr>
        <p:txBody>
          <a:bodyPr vert="horz" lIns="91440" tIns="45720" rIns="91440" bIns="45720" rtlCol="0" anchor="ctr"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buNone/>
              <a:defRPr lang="en-GB" sz="3600" b="1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sz="54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rPr>
              <a:t>Come</a:t>
            </a:r>
            <a:r>
              <a:rPr lang="en-GB" dirty="0" smtClean="0"/>
              <a:t> </a:t>
            </a:r>
            <a:r>
              <a:rPr lang="en-GB" sz="54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rPr>
              <a:t>Here.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987824" y="2924944"/>
            <a:ext cx="6156176" cy="1080120"/>
          </a:xfrm>
          <a:prstGeom prst="rect">
            <a:avLst/>
          </a:prstGeom>
          <a:solidFill>
            <a:srgbClr val="D52B1E"/>
          </a:solidFill>
        </p:spPr>
        <p:txBody>
          <a:bodyPr vert="horz" lIns="91440" tIns="45720" rIns="91440" bIns="45720" rtlCol="0" anchor="ctr"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buNone/>
              <a:defRPr lang="en-GB" sz="3600" b="1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sz="5400" dirty="0" smtClean="0"/>
              <a:t>Go Anywhere.</a:t>
            </a:r>
            <a:endParaRPr lang="en-GB" sz="5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545542" y="4653136"/>
            <a:ext cx="4608336" cy="43204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indent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US" sz="2400" b="1" baseline="0" dirty="0" smtClean="0">
                <a:solidFill>
                  <a:srgbClr val="FF2225"/>
                </a:solidFill>
                <a:latin typeface="Arial" charset="0"/>
                <a:ea typeface="ヒラギノ角ゴ Pro W3" charset="-128"/>
                <a:cs typeface="Arial" charset="0"/>
                <a:sym typeface="Gill Sans" charset="0"/>
              </a:defRPr>
            </a:lvl1pPr>
            <a:lvl2pPr indent="0" algn="ctr" eaLnBrk="0" fontAlgn="base" hangingPunct="0">
              <a:spcBef>
                <a:spcPts val="1600"/>
              </a:spcBef>
              <a:spcAft>
                <a:spcPct val="0"/>
              </a:spcAft>
              <a:buFont typeface="Arial" pitchFamily="34" charset="0"/>
              <a:buNone/>
              <a:defRPr lang="en-US" sz="2000" b="0" dirty="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  <a:sym typeface="Gill Sans" charset="0"/>
              </a:defRPr>
            </a:lvl2pPr>
            <a:lvl3pPr indent="0" algn="ctr" eaLnBrk="0" fontAlgn="base" hangingPunct="0">
              <a:spcBef>
                <a:spcPts val="1600"/>
              </a:spcBef>
              <a:spcAft>
                <a:spcPct val="0"/>
              </a:spcAft>
              <a:buFont typeface="Arial" pitchFamily="34" charset="0"/>
              <a:buNone/>
              <a:defRPr lang="en-US" b="0" dirty="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  <a:sym typeface="Gill Sans" charset="0"/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>
                <a:solidFill>
                  <a:srgbClr val="CA2102"/>
                </a:solidFill>
              </a:rPr>
              <a:t>That’s</a:t>
            </a:r>
            <a:r>
              <a:rPr lang="en-GB" baseline="0" dirty="0" smtClean="0">
                <a:solidFill>
                  <a:srgbClr val="CA2102"/>
                </a:solidFill>
              </a:rPr>
              <a:t> the difference</a:t>
            </a:r>
            <a:endParaRPr lang="en-GB" dirty="0">
              <a:solidFill>
                <a:srgbClr val="CA2102"/>
              </a:solidFill>
            </a:endParaRPr>
          </a:p>
        </p:txBody>
      </p:sp>
      <p:pic>
        <p:nvPicPr>
          <p:cNvPr id="5" name="Picture 2" descr="http://www.abdn.ac.uk/pgopenday/uploads/media/screen%20saver%20jpeg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4" r="30750" b="38973"/>
          <a:stretch/>
        </p:blipFill>
        <p:spPr bwMode="auto">
          <a:xfrm>
            <a:off x="-652" y="4671250"/>
            <a:ext cx="3312368" cy="219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4635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8013"/>
            <a:ext cx="7540625" cy="63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43100"/>
            <a:ext cx="3694113" cy="4454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4713" y="1943100"/>
            <a:ext cx="3694112" cy="21510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4713" y="4246563"/>
            <a:ext cx="3694112" cy="2151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47745825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oA Title and Content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pics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740211" y="692696"/>
            <a:ext cx="4403725" cy="590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08050"/>
            <a:ext cx="4043363" cy="5473700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Section Header">
    <p:bg>
      <p:bgPr>
        <a:solidFill>
          <a:srgbClr val="6887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pic3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2165350"/>
            <a:ext cx="91503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2718048"/>
            <a:ext cx="6318000" cy="6480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Section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UoA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08050"/>
            <a:ext cx="4038600" cy="547370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08050"/>
            <a:ext cx="4038600" cy="547370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and Objec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8256"/>
            <a:ext cx="6948264" cy="710952"/>
          </a:xfrm>
        </p:spPr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68414"/>
            <a:ext cx="8229600" cy="5113336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Object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92696"/>
            <a:ext cx="9144000" cy="360363"/>
          </a:xfrm>
          <a:solidFill>
            <a:srgbClr val="D52B1E"/>
          </a:solidFill>
        </p:spPr>
        <p:txBody>
          <a:bodyPr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GB" sz="1800" b="1" kern="1200" baseline="0" dirty="0" smtClean="0">
                <a:solidFill>
                  <a:schemeClr val="bg1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US" dirty="0" smtClean="0"/>
              <a:t>Object Caption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-18256"/>
            <a:ext cx="6948264" cy="710952"/>
          </a:xfrm>
        </p:spPr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08049"/>
            <a:ext cx="8229600" cy="5473701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68313" y="332656"/>
            <a:ext cx="8280400" cy="6192687"/>
          </a:xfrm>
        </p:spPr>
        <p:txBody>
          <a:bodyPr/>
          <a:lstStyle/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68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92696"/>
          </a:xfrm>
          <a:prstGeom prst="rect">
            <a:avLst/>
          </a:prstGeom>
          <a:solidFill>
            <a:srgbClr val="68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8050"/>
            <a:ext cx="8229600" cy="54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848504" y="44624"/>
            <a:ext cx="1260000" cy="58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6804025" y="6597352"/>
            <a:ext cx="2376487" cy="33265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Gill Sans" charset="0"/>
              </a:rPr>
              <a:t>www.abdn.ac.uk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9" r:id="rId9"/>
    <p:sldLayoutId id="2147483658" r:id="rId10"/>
    <p:sldLayoutId id="2147483663" r:id="rId11"/>
    <p:sldLayoutId id="2147483664" r:id="rId12"/>
    <p:sldLayoutId id="2147483665" r:id="rId13"/>
    <p:sldLayoutId id="2147483666" r:id="rId14"/>
  </p:sldLayoutIdLst>
  <p:txStyles>
    <p:titleStyle>
      <a:lvl1pPr algn="l" defTabSz="914400" rtl="0" eaLnBrk="1" fontAlgn="base" latinLnBrk="0" hangingPunct="1">
        <a:spcBef>
          <a:spcPct val="0"/>
        </a:spcBef>
        <a:spcAft>
          <a:spcPct val="0"/>
        </a:spcAft>
        <a:buNone/>
        <a:defRPr lang="en-GB" sz="3600" b="1" kern="1200" baseline="0" dirty="0" smtClean="0">
          <a:solidFill>
            <a:srgbClr val="FFFFFF"/>
          </a:solidFill>
          <a:latin typeface="Arial" charset="0"/>
          <a:ea typeface="+mj-ea"/>
          <a:cs typeface="Arial" charset="0"/>
          <a:sym typeface="Arial" charset="0"/>
        </a:defRPr>
      </a:lvl1pPr>
    </p:titleStyle>
    <p:bodyStyle>
      <a:lvl1pPr marL="342900" indent="-34290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2800" b="1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1pPr>
      <a:lvl2pPr marL="742950" indent="-28575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2000" b="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2pPr>
      <a:lvl3pPr marL="1143000" indent="-22860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1800" b="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cZqEfupKlJ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azLVjYij5U4&amp;list=PL9C407E83C278B36F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bl.nl/sites/default/files/cms/publicaties/pbl-2013-trends-in-global-co2-emissions-2013-report-1148.pdf" TargetMode="External"/><Relationship Id="rId3" Type="http://schemas.openxmlformats.org/officeDocument/2006/relationships/hyperlink" Target="http://pubs.rsc.org/en/content/articlelanding/2010/ee/c004106h" TargetMode="External"/><Relationship Id="rId7" Type="http://schemas.openxmlformats.org/officeDocument/2006/relationships/hyperlink" Target="http://www.eia.gov/totalenergy/data/annual/pdf/aer.pdf" TargetMode="External"/><Relationship Id="rId2" Type="http://schemas.openxmlformats.org/officeDocument/2006/relationships/hyperlink" Target="http://pubs.rsc.org/en/content/articlelanding/2013/ee/c3ee42350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ia.gov/forecasts/ieo/pdf/0484(2013).pdf" TargetMode="External"/><Relationship Id="rId11" Type="http://schemas.openxmlformats.org/officeDocument/2006/relationships/hyperlink" Target="http://www.ipcc.ch/pdf/special-reports/srccs/srccs_wholereport.pdf" TargetMode="External"/><Relationship Id="rId5" Type="http://schemas.openxmlformats.org/officeDocument/2006/relationships/hyperlink" Target="http://eur-lex.europa.eu/LexUriServ/LexUriServ.do?uri=OJ:L:2009:140:0114:0135:EN:PDF" TargetMode="External"/><Relationship Id="rId10" Type="http://schemas.openxmlformats.org/officeDocument/2006/relationships/hyperlink" Target="http://www.iea.org/publications/freepublications/publication/ccs_industry.pdf" TargetMode="External"/><Relationship Id="rId4" Type="http://schemas.openxmlformats.org/officeDocument/2006/relationships/hyperlink" Target="http://dx.doi.org/10.1016/j.enpol.2012.12.026" TargetMode="External"/><Relationship Id="rId9" Type="http://schemas.openxmlformats.org/officeDocument/2006/relationships/hyperlink" Target="http://www.iea.org/etp/tracking/cc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4464496" cy="26064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35496" y="116632"/>
            <a:ext cx="4608512" cy="54868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200" b="1" kern="0" dirty="0" smtClean="0">
                <a:solidFill>
                  <a:schemeClr val="bg1"/>
                </a:solidFill>
                <a:latin typeface="Cambria" pitchFamily="18" charset="0"/>
                <a:cs typeface="+mn-cs"/>
              </a:rPr>
              <a:t>School of Engineering</a:t>
            </a: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46160" y="5373216"/>
            <a:ext cx="4597847" cy="86409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 b="1" kern="0" dirty="0" smtClean="0">
                <a:solidFill>
                  <a:srgbClr val="0070C0"/>
                </a:solidFill>
                <a:latin typeface="Cambria" pitchFamily="18" charset="0"/>
                <a:cs typeface="+mn-cs"/>
              </a:rPr>
              <a:t>Jeff </a:t>
            </a:r>
            <a:r>
              <a:rPr lang="en-US" sz="2400" b="1" kern="0" dirty="0" smtClean="0">
                <a:solidFill>
                  <a:srgbClr val="0070C0"/>
                </a:solidFill>
                <a:latin typeface="Cambria" pitchFamily="18" charset="0"/>
              </a:rPr>
              <a:t>Gomes</a:t>
            </a:r>
            <a:endParaRPr lang="en-US" sz="2000" b="1" kern="0" dirty="0" smtClean="0">
              <a:solidFill>
                <a:srgbClr val="0070C0"/>
              </a:solidFill>
              <a:latin typeface="Cambria" pitchFamily="18" charset="0"/>
            </a:endParaRPr>
          </a:p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000" b="1" kern="0" dirty="0" smtClean="0">
                <a:solidFill>
                  <a:srgbClr val="0070C0"/>
                </a:solidFill>
                <a:latin typeface="Cambria" pitchFamily="18" charset="0"/>
              </a:rPr>
              <a:t>November 2013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64704"/>
            <a:ext cx="4716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0070C0"/>
                </a:solidFill>
              </a:rPr>
              <a:t>EG5066 Energy Technologies: Current Issues and Future Directions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780928"/>
            <a:ext cx="4716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solidFill>
                  <a:srgbClr val="C00000"/>
                </a:solidFill>
              </a:rPr>
              <a:t>Carbon Capture and Storage</a:t>
            </a:r>
            <a:endParaRPr lang="en-GB" sz="4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7544" y="1052736"/>
          <a:ext cx="7920880" cy="44742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038097"/>
                <a:gridCol w="1683641"/>
                <a:gridCol w="1925578"/>
                <a:gridCol w="1151966"/>
                <a:gridCol w="1121598"/>
              </a:tblGrid>
              <a:tr h="72008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Country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Location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Capacity (Mt CO</a:t>
                      </a:r>
                      <a:r>
                        <a:rPr lang="en-GB" sz="1800" baseline="-25000" dirty="0" smtClean="0"/>
                        <a:t>2</a:t>
                      </a:r>
                      <a:r>
                        <a:rPr lang="en-GB" sz="1800" dirty="0" smtClean="0"/>
                        <a:t>/year)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Start Year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Storage</a:t>
                      </a:r>
                      <a:r>
                        <a:rPr lang="en-GB" sz="1800" baseline="0" dirty="0" smtClean="0"/>
                        <a:t> Type</a:t>
                      </a:r>
                      <a:endParaRPr lang="en-GB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USA (Texas)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Val Verde</a:t>
                      </a:r>
                    </a:p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(Gas plant)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1.3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1972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EOR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USA (Oklahoma)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Enid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0.7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1982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EOR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USA (Wyoming)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Shute Creek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7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1986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EOR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Norway </a:t>
                      </a:r>
                    </a:p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(North Sea)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 smtClean="0">
                          <a:solidFill>
                            <a:srgbClr val="0070C0"/>
                          </a:solidFill>
                        </a:rPr>
                        <a:t>Sleipner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1996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LGS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USA (North Dakota)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Great Plains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2000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EOR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Algeria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In </a:t>
                      </a:r>
                      <a:r>
                        <a:rPr lang="en-GB" sz="1600" dirty="0" err="1" smtClean="0">
                          <a:solidFill>
                            <a:srgbClr val="0070C0"/>
                          </a:solidFill>
                        </a:rPr>
                        <a:t>Saliah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2004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LGS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Norway (Barents Sea)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 smtClean="0">
                          <a:solidFill>
                            <a:srgbClr val="0070C0"/>
                          </a:solidFill>
                        </a:rPr>
                        <a:t>Snohvit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0.7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2008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LGS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USA </a:t>
                      </a:r>
                      <a:r>
                        <a:rPr lang="en-GB" sz="1600" baseline="0" dirty="0" smtClean="0">
                          <a:solidFill>
                            <a:srgbClr val="0070C0"/>
                          </a:solidFill>
                        </a:rPr>
                        <a:t>(Texas)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Century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8.4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2010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EOR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>
                          <a:solidFill>
                            <a:srgbClr val="C00000"/>
                          </a:solidFill>
                        </a:rPr>
                        <a:t>Total</a:t>
                      </a:r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>
                          <a:solidFill>
                            <a:srgbClr val="C00000"/>
                          </a:solidFill>
                        </a:rPr>
                        <a:t>23.1</a:t>
                      </a:r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021288"/>
            <a:ext cx="3001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0070C0"/>
                </a:solidFill>
              </a:rPr>
              <a:t>LGS:</a:t>
            </a:r>
            <a:r>
              <a:rPr lang="en-GB" sz="1600" dirty="0" smtClean="0">
                <a:solidFill>
                  <a:srgbClr val="0070C0"/>
                </a:solidFill>
              </a:rPr>
              <a:t> Long-term geological storage</a:t>
            </a:r>
          </a:p>
          <a:p>
            <a:r>
              <a:rPr lang="en-GB" sz="1600" b="1" dirty="0" smtClean="0">
                <a:solidFill>
                  <a:srgbClr val="0070C0"/>
                </a:solidFill>
              </a:rPr>
              <a:t>EOR:</a:t>
            </a:r>
            <a:r>
              <a:rPr lang="en-GB" sz="1600" dirty="0" smtClean="0">
                <a:solidFill>
                  <a:srgbClr val="0070C0"/>
                </a:solidFill>
              </a:rPr>
              <a:t> Enhanced oil recovery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2320" y="6237312"/>
            <a:ext cx="1518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Source: IEA (2013)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5496" y="116632"/>
            <a:ext cx="57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Main Carbon Capture and Storage Facilities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6896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hlinkClick r:id="rId2"/>
              </a:rPr>
              <a:t>http</a:t>
            </a:r>
            <a:r>
              <a:rPr lang="en-GB" dirty="0" smtClean="0">
                <a:hlinkClick r:id="rId2"/>
              </a:rPr>
              <a:t>://www.youtube.com/watch?v=cZqEfupKlJs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496" y="116632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Shell CCS Quest in Canada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9249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>
                <a:solidFill>
                  <a:srgbClr val="0070C0"/>
                </a:solidFill>
              </a:rPr>
              <a:t>Carbon Capture</a:t>
            </a:r>
            <a:endParaRPr lang="en-GB" sz="4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6" y="116632"/>
            <a:ext cx="431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Suitable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sources for Capture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16" y="1412776"/>
            <a:ext cx="8820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  <a:cs typeface="Arial" pitchFamily="34" charset="0"/>
              </a:rPr>
              <a:t>Large stationary point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</a:rPr>
              <a:t>source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(e.g.,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power generation plants, industrial processes, synthetic fuel production etc);</a:t>
            </a:r>
            <a:endParaRPr lang="en-GB" sz="2400" dirty="0" smtClean="0">
              <a:solidFill>
                <a:srgbClr val="0070C0"/>
              </a:solidFill>
              <a:cs typeface="Arial" pitchFamily="34" charset="0"/>
            </a:endParaRPr>
          </a:p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  <a:cs typeface="Arial" pitchFamily="34" charset="0"/>
              </a:rPr>
              <a:t>High CO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</a:rPr>
              <a:t>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</a:rPr>
              <a:t> concentration in the waste, flue gas or by-product stream (purity)</a:t>
            </a:r>
          </a:p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  <a:cs typeface="Arial" pitchFamily="34" charset="0"/>
              </a:rPr>
              <a:t>Pressure of CO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</a:rPr>
              <a:t>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</a:rPr>
              <a:t> stream</a:t>
            </a:r>
          </a:p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  <a:cs typeface="Arial" pitchFamily="34" charset="0"/>
              </a:rPr>
              <a:t>Distance from suitable storage sites</a:t>
            </a:r>
            <a:endParaRPr lang="en-US" sz="2400" dirty="0">
              <a:solidFill>
                <a:srgbClr val="0070C0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51520" y="1052736"/>
          <a:ext cx="8712968" cy="453999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711476"/>
                <a:gridCol w="3656334"/>
                <a:gridCol w="1555887"/>
                <a:gridCol w="1789271"/>
              </a:tblGrid>
              <a:tr h="97634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Process</a:t>
                      </a: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sources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Emissions</a:t>
                      </a:r>
                    </a:p>
                    <a:p>
                      <a:pPr algn="ctr"/>
                      <a:r>
                        <a:rPr lang="en-US" dirty="0" smtClean="0"/>
                        <a:t>(MtCO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 yr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959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Fossil fuels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Power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4,942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10,539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95961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Cement production 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1,175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932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95961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Refineries 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638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798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95961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Iron &amp; steel industry 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269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646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95961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Petrochemical industry 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470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379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95961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Oil &amp; gas processing 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Not available 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50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95961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Other sources 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90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33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959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Biomass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rgbClr val="0070C0"/>
                          </a:solidFill>
                        </a:rPr>
                        <a:t>Bioethanol</a:t>
                      </a: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 &amp; </a:t>
                      </a:r>
                      <a:r>
                        <a:rPr lang="en-US" dirty="0" err="1" smtClean="0">
                          <a:solidFill>
                            <a:srgbClr val="0070C0"/>
                          </a:solidFill>
                        </a:rPr>
                        <a:t>bioenergy</a:t>
                      </a: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303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91</a:t>
                      </a:r>
                      <a:endParaRPr lang="en-US" dirty="0" smtClean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959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Total</a:t>
                      </a:r>
                      <a:endParaRPr lang="en-US" b="1" dirty="0" smtClean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7,887</a:t>
                      </a:r>
                      <a:endParaRPr lang="en-US" b="1" dirty="0" smtClean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13,466</a:t>
                      </a:r>
                      <a:endParaRPr lang="en-US" b="1" dirty="0" smtClean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7524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Global large stationary CO</a:t>
            </a:r>
            <a:r>
              <a:rPr lang="en-US" sz="2000" b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sources with emissions </a:t>
            </a:r>
            <a:endParaRPr lang="en-US" sz="20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(&gt; </a:t>
            </a:r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0.1 MtCO</a:t>
            </a:r>
            <a:r>
              <a:rPr lang="en-US" sz="2000" b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 </a:t>
            </a:r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year)</a:t>
            </a:r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9269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lnSpc>
                <a:spcPct val="200000"/>
              </a:lnSpc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Three main technologies:</a:t>
            </a:r>
          </a:p>
          <a:p>
            <a:pPr marL="722313" lvl="1" indent="-265113">
              <a:lnSpc>
                <a:spcPct val="20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Post-combustion capture: separation CO</a:t>
            </a:r>
            <a:r>
              <a:rPr lang="en-GB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-N</a:t>
            </a:r>
            <a:r>
              <a:rPr lang="en-GB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;</a:t>
            </a:r>
            <a:endParaRPr lang="en-GB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722313" lvl="1" indent="-265113">
              <a:lnSpc>
                <a:spcPct val="20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Pre-combustion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capture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separation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</a:t>
            </a:r>
            <a:r>
              <a:rPr lang="en-GB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-H</a:t>
            </a:r>
            <a:r>
              <a:rPr lang="en-GB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; </a:t>
            </a:r>
            <a:endParaRPr lang="en-GB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722313" lvl="1" indent="-265113">
              <a:lnSpc>
                <a:spcPct val="200000"/>
              </a:lnSpc>
              <a:buFont typeface="Wingdings" pitchFamily="2" charset="2"/>
              <a:buChar char="Ø"/>
            </a:pPr>
            <a:r>
              <a:rPr lang="en-GB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Oxyfuel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combustion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capture : separation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GB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-N</a:t>
            </a:r>
            <a:r>
              <a:rPr lang="en-GB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116632"/>
            <a:ext cx="394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23528" y="3861048"/>
          <a:ext cx="8352928" cy="1995802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1883503"/>
                <a:gridCol w="1965395"/>
                <a:gridCol w="2292961"/>
                <a:gridCol w="2211069"/>
              </a:tblGrid>
              <a:tr h="100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Post-comb.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(flue gas)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Pre-comb.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(shifted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syngas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)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Oxyfuel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 comb.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(exhaust)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</a:tr>
              <a:tr h="4938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p (bar) 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~1 bar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10-80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~1 bar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</a:tr>
              <a:tr h="4938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[CO</a:t>
                      </a:r>
                      <a:r>
                        <a:rPr kumimoji="0" lang="en-US" sz="2400" u="none" strike="noStrike" cap="none" normalizeH="0" baseline="-2500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</a:t>
                      </a: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] (%)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3-15%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20-40%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75-95%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676400"/>
            <a:ext cx="7162800" cy="482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586446" y="6237312"/>
            <a:ext cx="3557554" cy="371513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Source: http://www.co2crc.com.au/</a:t>
            </a:r>
          </a:p>
        </p:txBody>
      </p:sp>
      <p:sp>
        <p:nvSpPr>
          <p:cNvPr id="23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496" y="116632"/>
            <a:ext cx="630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Post-Combustion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AutoShape 7"/>
          <p:cNvSpPr>
            <a:spLocks/>
          </p:cNvSpPr>
          <p:nvPr/>
        </p:nvSpPr>
        <p:spPr bwMode="auto">
          <a:xfrm>
            <a:off x="1403648" y="2132856"/>
            <a:ext cx="4868565" cy="2272457"/>
          </a:xfrm>
          <a:custGeom>
            <a:avLst/>
            <a:gdLst>
              <a:gd name="T0" fmla="*/ 0 w 3773510"/>
              <a:gd name="T1" fmla="*/ 0 h 1455313"/>
              <a:gd name="T2" fmla="*/ 1032549 w 3773510"/>
              <a:gd name="T3" fmla="*/ 399245 h 1455313"/>
              <a:gd name="T4" fmla="*/ 1962864 w 3773510"/>
              <a:gd name="T5" fmla="*/ 334851 h 1455313"/>
              <a:gd name="T6" fmla="*/ 2995411 w 3773510"/>
              <a:gd name="T7" fmla="*/ 1455313 h 1455313"/>
              <a:gd name="T8" fmla="*/ 0 w 3773510"/>
              <a:gd name="T9" fmla="*/ 0 h 1455313"/>
              <a:gd name="T10" fmla="*/ 3773510 w 3773510"/>
              <a:gd name="T11" fmla="*/ 1455313 h 1455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3773510" h="1455313">
                <a:moveTo>
                  <a:pt x="0" y="0"/>
                </a:moveTo>
                <a:cubicBezTo>
                  <a:pt x="444321" y="171718"/>
                  <a:pt x="888643" y="343437"/>
                  <a:pt x="1300767" y="399245"/>
                </a:cubicBezTo>
                <a:cubicBezTo>
                  <a:pt x="1712891" y="455054"/>
                  <a:pt x="2060620" y="158840"/>
                  <a:pt x="2472744" y="334851"/>
                </a:cubicBezTo>
                <a:cubicBezTo>
                  <a:pt x="2884868" y="510862"/>
                  <a:pt x="3329189" y="983087"/>
                  <a:pt x="3773510" y="1455313"/>
                </a:cubicBezTo>
              </a:path>
            </a:pathLst>
          </a:custGeom>
          <a:noFill/>
          <a:ln w="5724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539552" y="1301859"/>
            <a:ext cx="176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C00000"/>
                </a:solidFill>
              </a:rPr>
              <a:t>Absorption/Stripping: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467544" y="1412776"/>
            <a:ext cx="8229600" cy="446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54720" tIns="91440" rIns="90000" bIns="46800"/>
          <a:lstStyle/>
          <a:p>
            <a:pPr marL="436563" indent="-319088" algn="ctr">
              <a:buClr>
                <a:srgbClr val="0070C0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CO</a:t>
            </a:r>
            <a:r>
              <a:rPr lang="en-US" sz="2400" baseline="-250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2</a:t>
            </a: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 + 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OH-C</a:t>
            </a:r>
            <a:r>
              <a:rPr lang="en-US" sz="2400" baseline="-250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2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H</a:t>
            </a:r>
            <a:r>
              <a:rPr lang="en-US" sz="2400" baseline="-250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4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-NH</a:t>
            </a:r>
            <a:r>
              <a:rPr lang="en-US" sz="2400" baseline="-250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2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+ B 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  <a:sym typeface="Wingdings" pitchFamily="2" charset="2"/>
              </a:rPr>
              <a:t>O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H-C</a:t>
            </a:r>
            <a:r>
              <a:rPr lang="en-US" sz="2400" baseline="-250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2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H</a:t>
            </a:r>
            <a:r>
              <a:rPr lang="en-US" sz="2400" baseline="-250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4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-NH-CO</a:t>
            </a:r>
            <a:r>
              <a:rPr lang="en-US" sz="2400" baseline="-250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2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+ BH + </a:t>
            </a:r>
            <a:r>
              <a:rPr lang="en-US" sz="2400" dirty="0" smtClean="0">
                <a:solidFill>
                  <a:srgbClr val="C00000"/>
                </a:solidFill>
                <a:ea typeface="WenQuanYi Micro Hei" charset="0"/>
                <a:cs typeface="WenQuanYi Micro Hei" charset="0"/>
              </a:rPr>
              <a:t>Heat</a:t>
            </a:r>
          </a:p>
          <a:p>
            <a:pPr marL="436563" indent="-319088">
              <a:buClr>
                <a:srgbClr val="0070C0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 smtClean="0">
              <a:solidFill>
                <a:srgbClr val="C00000"/>
              </a:solidFill>
              <a:ea typeface="WenQuanYi Micro Hei" charset="0"/>
              <a:cs typeface="WenQuanYi Micro Hei" charset="0"/>
            </a:endParaRPr>
          </a:p>
          <a:p>
            <a:pPr marL="436563" indent="-319088">
              <a:buClr>
                <a:srgbClr val="0070C0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 smtClean="0">
              <a:solidFill>
                <a:srgbClr val="C00000"/>
              </a:solidFill>
              <a:ea typeface="WenQuanYi Micro Hei" charset="0"/>
              <a:cs typeface="WenQuanYi Micro Hei" charset="0"/>
            </a:endParaRPr>
          </a:p>
          <a:p>
            <a:pPr marL="436563" indent="-319088">
              <a:buClr>
                <a:srgbClr val="0070C0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>
              <a:solidFill>
                <a:srgbClr val="C00000"/>
              </a:solidFill>
              <a:ea typeface="WenQuanYi Micro Hei" charset="0"/>
              <a:cs typeface="WenQuanYi Micro Hei" charset="0"/>
            </a:endParaRPr>
          </a:p>
          <a:p>
            <a:pPr marL="436563" indent="-319088">
              <a:buClr>
                <a:srgbClr val="0070C0"/>
              </a:buClr>
              <a:buSzPct val="8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Absorption of 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CO</a:t>
            </a:r>
            <a:r>
              <a:rPr lang="en-US" sz="2400" baseline="-250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2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by MEA at 40°C</a:t>
            </a:r>
          </a:p>
          <a:p>
            <a:pPr marL="436563" indent="-319088">
              <a:buClr>
                <a:srgbClr val="0070C0"/>
              </a:buClr>
              <a:buSzPct val="8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MEA recovery by desorption at 120°C</a:t>
            </a:r>
          </a:p>
          <a:p>
            <a:pPr marL="436563" indent="-319088">
              <a:buClr>
                <a:srgbClr val="0070C0"/>
              </a:buClr>
              <a:buSzPct val="8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err="1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Reboiler</a:t>
            </a: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 provides heat to </a:t>
            </a:r>
            <a:r>
              <a:rPr lang="en-US" sz="2400" dirty="0" err="1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desorber</a:t>
            </a: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 in the form of steam from the boiler, reducing plant output and efficiency</a:t>
            </a:r>
          </a:p>
          <a:p>
            <a:pPr marL="436563" indent="-319088">
              <a:buClr>
                <a:srgbClr val="0070C0"/>
              </a:buClr>
              <a:buSzPct val="8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Optimize loading, operating temperature, minimize solvent 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losses.</a:t>
            </a:r>
            <a:endParaRPr lang="en-US" sz="24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116632"/>
            <a:ext cx="630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Post-Combustion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7647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C00000"/>
                </a:solidFill>
              </a:rPr>
              <a:t>Absorption/Stripping:</a:t>
            </a:r>
            <a:endParaRPr lang="en-GB" sz="2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824" y="2348880"/>
            <a:ext cx="215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Ethanolamine (MEA)</a:t>
            </a:r>
            <a:endParaRPr lang="en-GB" b="1" dirty="0">
              <a:solidFill>
                <a:srgbClr val="C00000"/>
              </a:solidFill>
            </a:endParaRPr>
          </a:p>
        </p:txBody>
      </p:sp>
      <p:cxnSp>
        <p:nvCxnSpPr>
          <p:cNvPr id="11" name="Shape 10"/>
          <p:cNvCxnSpPr>
            <a:stCxn id="9" idx="1"/>
          </p:cNvCxnSpPr>
          <p:nvPr/>
        </p:nvCxnSpPr>
        <p:spPr>
          <a:xfrm rot="10800000">
            <a:off x="2555776" y="1916832"/>
            <a:ext cx="432048" cy="61671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251520" y="4653136"/>
            <a:ext cx="6984776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Flue gas cooled &amp; brought into contact with amine solution</a:t>
            </a:r>
          </a:p>
          <a:p>
            <a:pPr marL="265113" indent="-265113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</a:t>
            </a:r>
            <a:r>
              <a:rPr lang="en-GB" sz="1600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bound to amine solution &amp; transported to stripper</a:t>
            </a:r>
          </a:p>
          <a:p>
            <a:pPr marL="265113" indent="-265113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Chemical reaction binding CO</a:t>
            </a:r>
            <a:r>
              <a:rPr lang="en-GB" sz="1600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 </a:t>
            </a:r>
            <a:r>
              <a:rPr lang="en-GB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with amine reversible</a:t>
            </a:r>
          </a:p>
          <a:p>
            <a:pPr marL="265113" indent="-265113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Amine solution regenerated in scrubber</a:t>
            </a:r>
          </a:p>
          <a:p>
            <a:pPr marL="265113" indent="-265113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Captured CO</a:t>
            </a:r>
            <a:r>
              <a:rPr lang="en-GB" sz="1600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compressed &amp; dehydrated</a:t>
            </a:r>
            <a:endParaRPr lang="en-US" sz="16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 descr="http://news.bbc.co.uk/nol/shared/bsp/hi/image_maps/08/1219000000/1219934094/img/post_combustion46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764704"/>
            <a:ext cx="5767389" cy="3960440"/>
          </a:xfrm>
          <a:prstGeom prst="rect">
            <a:avLst/>
          </a:prstGeom>
          <a:noFill/>
        </p:spPr>
      </p:pic>
      <p:sp>
        <p:nvSpPr>
          <p:cNvPr id="30" name="Rounded Rectangle 29"/>
          <p:cNvSpPr/>
          <p:nvPr/>
        </p:nvSpPr>
        <p:spPr>
          <a:xfrm>
            <a:off x="1547664" y="764704"/>
            <a:ext cx="2448272" cy="5715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16632"/>
            <a:ext cx="630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Post-Combustion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836712"/>
            <a:ext cx="414340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Pros: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65113" indent="-8731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Feasible to retrofit to current industrial plants and power stations.</a:t>
            </a:r>
          </a:p>
          <a:p>
            <a:pPr marL="265113" indent="-8731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Existing technology - 60 years experience with amine solvents - but needs 10x scale-up.</a:t>
            </a:r>
          </a:p>
          <a:p>
            <a:pPr marL="265113" indent="-8731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Currently in use to capture CO</a:t>
            </a:r>
            <a:r>
              <a:rPr lang="en-US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for soft drinks industry.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Cons: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73050" indent="-952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High running costs – absorber and degraded solvents replacement.</a:t>
            </a:r>
          </a:p>
          <a:p>
            <a:pPr marL="273050" indent="-952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Limited large scale operating experience.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http://www.power.alstom.com/home/about_us/clean_power_today/carbon_capture_storage_ccs/technology/postcombustion_capture/advanced_amine/_files/file_50504_5717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8187" y="1785926"/>
            <a:ext cx="4381531" cy="328614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5496" y="116632"/>
            <a:ext cx="630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Post-Combustion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148064" y="1772816"/>
            <a:ext cx="3995936" cy="449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342900" indent="-342900" algn="l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rgbClr val="0070C0"/>
                </a:solidFill>
                <a:latin typeface="+mn-lt"/>
              </a:rPr>
              <a:t>Energy Consumption</a:t>
            </a:r>
          </a:p>
          <a:p>
            <a:pPr marL="342900" indent="-342900" algn="l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rgbClr val="0070C0"/>
                </a:solidFill>
                <a:latin typeface="+mn-lt"/>
              </a:rPr>
              <a:t>Why CCS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  <a:p>
            <a:pPr marL="342900" indent="-342900" algn="l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rgbClr val="0070C0"/>
                </a:solidFill>
                <a:latin typeface="+mn-lt"/>
              </a:rPr>
              <a:t>Capture Technologies</a:t>
            </a:r>
            <a:r>
              <a:rPr lang="en-US" altLang="en-US" sz="2400" dirty="0">
                <a:solidFill>
                  <a:srgbClr val="0070C0"/>
                </a:solidFill>
                <a:latin typeface="+mn-lt"/>
              </a:rPr>
              <a:t>	</a:t>
            </a:r>
          </a:p>
          <a:p>
            <a:pPr marL="342900" indent="-342900" algn="l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rgbClr val="0070C0"/>
                </a:solidFill>
                <a:latin typeface="+mn-lt"/>
              </a:rPr>
              <a:t>Transport Technologies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  <a:p>
            <a:pPr marL="342900" indent="-342900" algn="l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rgbClr val="0070C0"/>
                </a:solidFill>
                <a:latin typeface="+mn-lt"/>
              </a:rPr>
              <a:t>Storage Technologies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  <a:p>
            <a:pPr marL="342900" indent="-342900" algn="l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rgbClr val="0070C0"/>
                </a:solidFill>
                <a:latin typeface="+mn-lt"/>
              </a:rPr>
              <a:t>Risks of Geological Storages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  <a:p>
            <a:pPr marL="342900" indent="-342900" algn="l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100354" name="Picture 2" descr="http://www.think-energy.org/newsite/images/think-energy/ccs_diagram.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2" y="1196752"/>
            <a:ext cx="5040054" cy="4680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www.displayplus.net/bbs/data/solar_news/Toshiba_Co2_capture_technolog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764704"/>
            <a:ext cx="6499837" cy="573813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165671" y="7141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CCS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116632"/>
            <a:ext cx="630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Post-Combustion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88224" y="1556792"/>
            <a:ext cx="2448271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Toshiba Technology.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Pilot plant in </a:t>
            </a:r>
            <a:r>
              <a:rPr lang="en-GB" dirty="0" err="1" smtClean="0">
                <a:solidFill>
                  <a:srgbClr val="0070C0"/>
                </a:solidFill>
              </a:rPr>
              <a:t>Omuta</a:t>
            </a:r>
            <a:r>
              <a:rPr lang="en-GB" dirty="0" smtClean="0">
                <a:solidFill>
                  <a:srgbClr val="0070C0"/>
                </a:solidFill>
              </a:rPr>
              <a:t> City (Japan).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Started on Sept 2009.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Recovery energy: &lt; 2.6GJ/t-CO</a:t>
            </a:r>
            <a:r>
              <a:rPr lang="en-GB" baseline="-25000" dirty="0" smtClean="0">
                <a:solidFill>
                  <a:srgbClr val="0070C0"/>
                </a:solidFill>
              </a:rPr>
              <a:t>2</a:t>
            </a:r>
            <a:r>
              <a:rPr lang="en-GB" dirty="0" smtClean="0">
                <a:solidFill>
                  <a:srgbClr val="0070C0"/>
                </a:solidFill>
              </a:rPr>
              <a:t> for 90% CO</a:t>
            </a:r>
            <a:r>
              <a:rPr lang="en-GB" baseline="-25000" dirty="0" smtClean="0">
                <a:solidFill>
                  <a:srgbClr val="0070C0"/>
                </a:solidFill>
              </a:rPr>
              <a:t>2</a:t>
            </a:r>
            <a:r>
              <a:rPr lang="en-GB" dirty="0" smtClean="0">
                <a:solidFill>
                  <a:srgbClr val="0070C0"/>
                </a:solidFill>
              </a:rPr>
              <a:t> capture with 12% of concentration).</a:t>
            </a:r>
            <a:endParaRPr lang="en-GB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764704"/>
            <a:ext cx="7086600" cy="5110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496" y="116632"/>
            <a:ext cx="6176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Pre-Combustion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586446" y="6237312"/>
            <a:ext cx="3557554" cy="371513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Source: http://www.co2crc.com.au/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2220" y="987966"/>
            <a:ext cx="498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70C0"/>
                </a:solidFill>
                <a:cs typeface="Arial" pitchFamily="34" charset="0"/>
              </a:rPr>
              <a:t>1</a:t>
            </a:r>
            <a:r>
              <a:rPr lang="en-GB" sz="2400" b="1" baseline="30000" dirty="0" smtClean="0">
                <a:solidFill>
                  <a:srgbClr val="0070C0"/>
                </a:solidFill>
                <a:cs typeface="Arial" pitchFamily="34" charset="0"/>
              </a:rPr>
              <a:t>st</a:t>
            </a:r>
            <a:r>
              <a:rPr lang="en-GB" sz="2400" b="1" dirty="0" smtClean="0">
                <a:solidFill>
                  <a:srgbClr val="0070C0"/>
                </a:solidFill>
                <a:cs typeface="Arial" pitchFamily="34" charset="0"/>
              </a:rPr>
              <a:t> stage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</a:rPr>
              <a:t>– to produce </a:t>
            </a:r>
            <a:r>
              <a:rPr lang="en-GB" sz="2400" dirty="0" err="1" smtClean="0">
                <a:solidFill>
                  <a:srgbClr val="0070C0"/>
                </a:solidFill>
                <a:cs typeface="Arial" pitchFamily="34" charset="0"/>
              </a:rPr>
              <a:t>syngas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</a:rPr>
              <a:t> (H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</a:rPr>
              <a:t>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</a:rPr>
              <a:t> + CO)</a:t>
            </a:r>
            <a:endParaRPr lang="en-US" sz="2400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2220" y="1500174"/>
            <a:ext cx="1651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0070C0"/>
                </a:solidFill>
                <a:cs typeface="Arial" pitchFamily="34" charset="0"/>
              </a:rPr>
              <a:t>Two routes:</a:t>
            </a:r>
            <a:endParaRPr lang="en-US" sz="2400" dirty="0">
              <a:solidFill>
                <a:srgbClr val="0070C0"/>
              </a:solidFill>
              <a:cs typeface="Arial" pitchFamily="34" charset="0"/>
            </a:endParaRPr>
          </a:p>
        </p:txBody>
      </p:sp>
      <p:grpSp>
        <p:nvGrpSpPr>
          <p:cNvPr id="6" name="Group 16"/>
          <p:cNvGrpSpPr/>
          <p:nvPr/>
        </p:nvGrpSpPr>
        <p:grpSpPr>
          <a:xfrm>
            <a:off x="1565765" y="2071678"/>
            <a:ext cx="6114944" cy="1026899"/>
            <a:chOff x="1214414" y="2381007"/>
            <a:chExt cx="6114944" cy="1026899"/>
          </a:xfrm>
        </p:grpSpPr>
        <p:sp>
          <p:nvSpPr>
            <p:cNvPr id="5" name="TextBox 4"/>
            <p:cNvSpPr txBox="1"/>
            <p:nvPr/>
          </p:nvSpPr>
          <p:spPr>
            <a:xfrm>
              <a:off x="1214414" y="2381007"/>
              <a:ext cx="6114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/>
              <a:r>
                <a:rPr lang="en-GB" sz="2400" dirty="0" smtClean="0">
                  <a:solidFill>
                    <a:srgbClr val="0070C0"/>
                  </a:solidFill>
                  <a:cs typeface="Arial" pitchFamily="34" charset="0"/>
                </a:rPr>
                <a:t>Steam reforming – steam added to primary fuel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560177" y="2928934"/>
              <a:ext cx="4808108" cy="478972"/>
              <a:chOff x="1914530" y="3536157"/>
              <a:chExt cx="4808108" cy="478972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3638898" y="3769488"/>
                <a:ext cx="642942" cy="1588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1914530" y="3536157"/>
                <a:ext cx="17107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 smtClean="0">
                    <a:solidFill>
                      <a:srgbClr val="0070C0"/>
                    </a:solidFill>
                    <a:cs typeface="Arial" pitchFamily="34" charset="0"/>
                  </a:rPr>
                  <a:t>C</a:t>
                </a:r>
                <a:r>
                  <a:rPr lang="en-GB" sz="2400" baseline="-25000" dirty="0" err="1" smtClean="0">
                    <a:solidFill>
                      <a:srgbClr val="0070C0"/>
                    </a:solidFill>
                    <a:cs typeface="Arial" pitchFamily="34" charset="0"/>
                  </a:rPr>
                  <a:t>x</a:t>
                </a:r>
                <a:r>
                  <a:rPr lang="en-GB" sz="2400" dirty="0" err="1" smtClean="0">
                    <a:solidFill>
                      <a:srgbClr val="0070C0"/>
                    </a:solidFill>
                    <a:cs typeface="Arial" pitchFamily="34" charset="0"/>
                  </a:rPr>
                  <a:t>H</a:t>
                </a:r>
                <a:r>
                  <a:rPr lang="en-GB" sz="2400" baseline="-25000" dirty="0" err="1" smtClean="0">
                    <a:solidFill>
                      <a:srgbClr val="0070C0"/>
                    </a:solidFill>
                    <a:cs typeface="Arial" pitchFamily="34" charset="0"/>
                  </a:rPr>
                  <a:t>y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 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+ </a:t>
                </a:r>
                <a:r>
                  <a:rPr lang="en-GB" sz="2400" i="1" dirty="0" smtClean="0">
                    <a:solidFill>
                      <a:srgbClr val="0070C0"/>
                    </a:solidFill>
                    <a:cs typeface="Arial" pitchFamily="34" charset="0"/>
                  </a:rPr>
                  <a:t>x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H</a:t>
                </a:r>
                <a:r>
                  <a:rPr lang="en-GB" sz="2400" baseline="-25000" dirty="0" smtClean="0">
                    <a:solidFill>
                      <a:srgbClr val="0070C0"/>
                    </a:solidFill>
                    <a:cs typeface="Arial" pitchFamily="34" charset="0"/>
                  </a:rPr>
                  <a:t>2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O </a:t>
                </a:r>
                <a:endParaRPr lang="en-US" sz="2400" dirty="0" smtClean="0">
                  <a:solidFill>
                    <a:srgbClr val="0070C0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58978" y="3553464"/>
                <a:ext cx="2363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i="1" dirty="0" err="1" smtClean="0">
                    <a:solidFill>
                      <a:srgbClr val="0070C0"/>
                    </a:solidFill>
                    <a:cs typeface="Arial" pitchFamily="34" charset="0"/>
                  </a:rPr>
                  <a:t>x</a:t>
                </a:r>
                <a:r>
                  <a:rPr lang="en-GB" sz="2400" dirty="0" err="1" smtClean="0">
                    <a:solidFill>
                      <a:srgbClr val="0070C0"/>
                    </a:solidFill>
                    <a:cs typeface="Arial" pitchFamily="34" charset="0"/>
                  </a:rPr>
                  <a:t>CO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 + (</a:t>
                </a:r>
                <a:r>
                  <a:rPr lang="en-GB" sz="2400" i="1" dirty="0" smtClean="0">
                    <a:solidFill>
                      <a:srgbClr val="0070C0"/>
                    </a:solidFill>
                    <a:cs typeface="Arial" pitchFamily="34" charset="0"/>
                  </a:rPr>
                  <a:t>x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 + </a:t>
                </a:r>
                <a:r>
                  <a:rPr lang="en-GB" sz="2400" i="1" dirty="0" smtClean="0">
                    <a:solidFill>
                      <a:srgbClr val="0070C0"/>
                    </a:solidFill>
                    <a:cs typeface="Arial" pitchFamily="34" charset="0"/>
                  </a:rPr>
                  <a:t>y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/2)H</a:t>
                </a:r>
                <a:r>
                  <a:rPr lang="en-GB" sz="2400" baseline="-25000" dirty="0" smtClean="0">
                    <a:solidFill>
                      <a:srgbClr val="0070C0"/>
                    </a:solidFill>
                    <a:cs typeface="Arial" pitchFamily="34" charset="0"/>
                  </a:rPr>
                  <a:t>2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 </a:t>
                </a:r>
                <a:endParaRPr lang="en-US" sz="2400" dirty="0">
                  <a:solidFill>
                    <a:srgbClr val="0070C0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5" name="Group 17"/>
          <p:cNvGrpSpPr/>
          <p:nvPr/>
        </p:nvGrpSpPr>
        <p:grpSpPr>
          <a:xfrm>
            <a:off x="1565765" y="3143248"/>
            <a:ext cx="5950219" cy="1033169"/>
            <a:chOff x="1500166" y="4357694"/>
            <a:chExt cx="5950219" cy="1033169"/>
          </a:xfrm>
        </p:grpSpPr>
        <p:sp>
          <p:nvSpPr>
            <p:cNvPr id="11" name="TextBox 10"/>
            <p:cNvSpPr txBox="1"/>
            <p:nvPr/>
          </p:nvSpPr>
          <p:spPr>
            <a:xfrm>
              <a:off x="1500166" y="4357694"/>
              <a:ext cx="595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61950" indent="-361950"/>
              <a:r>
                <a:rPr lang="en-GB" sz="2400" dirty="0" smtClean="0">
                  <a:solidFill>
                    <a:srgbClr val="0070C0"/>
                  </a:solidFill>
                  <a:cs typeface="Arial" pitchFamily="34" charset="0"/>
                </a:rPr>
                <a:t>Partial oxidation of gaseous fuels (gasification)</a:t>
              </a:r>
              <a:endParaRPr lang="en-US" sz="2400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965544" y="4901861"/>
              <a:ext cx="4193038" cy="489002"/>
              <a:chOff x="1904912" y="5294770"/>
              <a:chExt cx="4193038" cy="48900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904912" y="5322107"/>
                <a:ext cx="18421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 smtClean="0">
                    <a:solidFill>
                      <a:srgbClr val="0070C0"/>
                    </a:solidFill>
                    <a:cs typeface="Arial" pitchFamily="34" charset="0"/>
                  </a:rPr>
                  <a:t>C</a:t>
                </a:r>
                <a:r>
                  <a:rPr lang="en-GB" sz="2400" baseline="-25000" dirty="0" err="1" smtClean="0">
                    <a:solidFill>
                      <a:srgbClr val="0070C0"/>
                    </a:solidFill>
                    <a:cs typeface="Arial" pitchFamily="34" charset="0"/>
                  </a:rPr>
                  <a:t>x</a:t>
                </a:r>
                <a:r>
                  <a:rPr lang="en-GB" sz="2400" dirty="0" err="1" smtClean="0">
                    <a:solidFill>
                      <a:srgbClr val="0070C0"/>
                    </a:solidFill>
                    <a:cs typeface="Arial" pitchFamily="34" charset="0"/>
                  </a:rPr>
                  <a:t>H</a:t>
                </a:r>
                <a:r>
                  <a:rPr lang="en-GB" sz="2400" baseline="-25000" dirty="0" err="1" smtClean="0">
                    <a:solidFill>
                      <a:srgbClr val="0070C0"/>
                    </a:solidFill>
                    <a:cs typeface="Arial" pitchFamily="34" charset="0"/>
                  </a:rPr>
                  <a:t>y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 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+ 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0.5</a:t>
                </a:r>
                <a:r>
                  <a:rPr lang="en-GB" sz="2400" i="1" dirty="0" smtClean="0">
                    <a:solidFill>
                      <a:srgbClr val="0070C0"/>
                    </a:solidFill>
                    <a:cs typeface="Arial" pitchFamily="34" charset="0"/>
                  </a:rPr>
                  <a:t>x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O</a:t>
                </a:r>
                <a:r>
                  <a:rPr lang="en-GB" sz="2400" baseline="-25000" dirty="0" smtClean="0">
                    <a:solidFill>
                      <a:srgbClr val="0070C0"/>
                    </a:solidFill>
                    <a:cs typeface="Arial" pitchFamily="34" charset="0"/>
                  </a:rPr>
                  <a:t>2</a:t>
                </a:r>
                <a:endParaRPr lang="en-US" sz="2400" baseline="-25000" dirty="0">
                  <a:solidFill>
                    <a:srgbClr val="0070C0"/>
                  </a:solidFill>
                  <a:cs typeface="Arial" pitchFamily="34" charset="0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3658811" y="5505979"/>
                <a:ext cx="642942" cy="1588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301753" y="5294770"/>
                <a:ext cx="1796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i="1" dirty="0" err="1" smtClean="0">
                    <a:solidFill>
                      <a:srgbClr val="0070C0"/>
                    </a:solidFill>
                    <a:cs typeface="Arial" pitchFamily="34" charset="0"/>
                  </a:rPr>
                  <a:t>x</a:t>
                </a:r>
                <a:r>
                  <a:rPr lang="en-GB" sz="2400" dirty="0" err="1" smtClean="0">
                    <a:solidFill>
                      <a:srgbClr val="0070C0"/>
                    </a:solidFill>
                    <a:cs typeface="Arial" pitchFamily="34" charset="0"/>
                  </a:rPr>
                  <a:t>CO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 + 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0.5</a:t>
                </a:r>
                <a:r>
                  <a:rPr lang="en-GB" sz="2400" i="1" dirty="0" smtClean="0">
                    <a:solidFill>
                      <a:srgbClr val="0070C0"/>
                    </a:solidFill>
                    <a:cs typeface="Arial" pitchFamily="34" charset="0"/>
                  </a:rPr>
                  <a:t>y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H</a:t>
                </a:r>
                <a:r>
                  <a:rPr lang="en-GB" sz="2400" baseline="-25000" dirty="0" smtClean="0">
                    <a:solidFill>
                      <a:srgbClr val="0070C0"/>
                    </a:solidFill>
                    <a:cs typeface="Arial" pitchFamily="34" charset="0"/>
                  </a:rPr>
                  <a:t>2</a:t>
                </a:r>
                <a:endParaRPr lang="en-US" sz="2400" baseline="-25000" dirty="0">
                  <a:solidFill>
                    <a:srgbClr val="0070C0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7" name="Group 23"/>
          <p:cNvGrpSpPr/>
          <p:nvPr/>
        </p:nvGrpSpPr>
        <p:grpSpPr>
          <a:xfrm>
            <a:off x="872220" y="4429132"/>
            <a:ext cx="7762318" cy="961731"/>
            <a:chOff x="1285852" y="4857760"/>
            <a:chExt cx="7762318" cy="961731"/>
          </a:xfrm>
        </p:grpSpPr>
        <p:sp>
          <p:nvSpPr>
            <p:cNvPr id="19" name="TextBox 18"/>
            <p:cNvSpPr txBox="1"/>
            <p:nvPr/>
          </p:nvSpPr>
          <p:spPr>
            <a:xfrm>
              <a:off x="1285852" y="4857760"/>
              <a:ext cx="77623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 smtClean="0">
                  <a:solidFill>
                    <a:srgbClr val="0070C0"/>
                  </a:solidFill>
                  <a:cs typeface="Arial" pitchFamily="34" charset="0"/>
                </a:rPr>
                <a:t>2</a:t>
              </a:r>
              <a:r>
                <a:rPr lang="en-GB" sz="2400" b="1" baseline="30000" dirty="0" smtClean="0">
                  <a:solidFill>
                    <a:srgbClr val="0070C0"/>
                  </a:solidFill>
                  <a:cs typeface="Arial" pitchFamily="34" charset="0"/>
                </a:rPr>
                <a:t>nd</a:t>
              </a:r>
              <a:r>
                <a:rPr lang="en-GB" sz="2400" b="1" dirty="0" smtClean="0">
                  <a:solidFill>
                    <a:srgbClr val="0070C0"/>
                  </a:solidFill>
                  <a:cs typeface="Arial" pitchFamily="34" charset="0"/>
                </a:rPr>
                <a:t> stage </a:t>
              </a:r>
              <a:r>
                <a:rPr lang="en-GB" sz="2400" dirty="0" smtClean="0">
                  <a:solidFill>
                    <a:srgbClr val="0070C0"/>
                  </a:solidFill>
                  <a:cs typeface="Arial" pitchFamily="34" charset="0"/>
                </a:rPr>
                <a:t>water gas shift reaction to convert the CO into CO</a:t>
              </a:r>
              <a:r>
                <a:rPr lang="en-GB" sz="2400" baseline="-25000" dirty="0" smtClean="0">
                  <a:solidFill>
                    <a:srgbClr val="0070C0"/>
                  </a:solidFill>
                  <a:cs typeface="Arial" pitchFamily="34" charset="0"/>
                </a:rPr>
                <a:t>2</a:t>
              </a:r>
              <a:endParaRPr lang="en-US" sz="2400" baseline="-25000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  <p:grpSp>
          <p:nvGrpSpPr>
            <p:cNvPr id="18" name="Group 22"/>
            <p:cNvGrpSpPr/>
            <p:nvPr/>
          </p:nvGrpSpPr>
          <p:grpSpPr>
            <a:xfrm>
              <a:off x="3092787" y="5357826"/>
              <a:ext cx="3260997" cy="461665"/>
              <a:chOff x="2500298" y="5607859"/>
              <a:chExt cx="3260997" cy="46166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500298" y="5607859"/>
                <a:ext cx="1340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CO + H</a:t>
                </a:r>
                <a:r>
                  <a:rPr lang="en-GB" sz="2400" baseline="-25000" dirty="0" smtClean="0">
                    <a:solidFill>
                      <a:srgbClr val="0070C0"/>
                    </a:solidFill>
                    <a:cs typeface="Arial" pitchFamily="34" charset="0"/>
                  </a:rPr>
                  <a:t>2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O</a:t>
                </a:r>
                <a:endParaRPr lang="en-US" sz="2400" dirty="0">
                  <a:solidFill>
                    <a:srgbClr val="0070C0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542179" y="5607859"/>
                <a:ext cx="1219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CO</a:t>
                </a:r>
                <a:r>
                  <a:rPr lang="en-GB" sz="2400" baseline="-25000" dirty="0" smtClean="0">
                    <a:solidFill>
                      <a:srgbClr val="0070C0"/>
                    </a:solidFill>
                    <a:cs typeface="Arial" pitchFamily="34" charset="0"/>
                  </a:rPr>
                  <a:t>2 </a:t>
                </a:r>
                <a:r>
                  <a:rPr lang="en-GB" sz="2400" dirty="0" smtClean="0">
                    <a:solidFill>
                      <a:srgbClr val="0070C0"/>
                    </a:solidFill>
                    <a:cs typeface="Arial" pitchFamily="34" charset="0"/>
                  </a:rPr>
                  <a:t>+ H</a:t>
                </a:r>
                <a:r>
                  <a:rPr lang="en-GB" sz="2400" baseline="-25000" dirty="0" smtClean="0">
                    <a:solidFill>
                      <a:srgbClr val="0070C0"/>
                    </a:solidFill>
                    <a:cs typeface="Arial" pitchFamily="34" charset="0"/>
                  </a:rPr>
                  <a:t>2</a:t>
                </a:r>
                <a:endParaRPr lang="en-US" sz="2400" baseline="-25000" dirty="0">
                  <a:solidFill>
                    <a:srgbClr val="0070C0"/>
                  </a:solidFill>
                  <a:cs typeface="Arial" pitchFamily="34" charset="0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3894217" y="5834265"/>
                <a:ext cx="642942" cy="1588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35496" y="116632"/>
            <a:ext cx="6176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Pre-Combustion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28860" y="2595114"/>
            <a:ext cx="1000132" cy="321471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14612" y="3738122"/>
            <a:ext cx="461665" cy="828112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r>
              <a:rPr lang="en-GB" b="1" dirty="0" err="1" smtClean="0"/>
              <a:t>Gasifier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00863" y="1809296"/>
            <a:ext cx="415498" cy="36933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O</a:t>
            </a:r>
            <a:r>
              <a:rPr lang="en-GB" baseline="-25000" dirty="0" smtClean="0"/>
              <a:t>2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428728" y="5440492"/>
            <a:ext cx="559769" cy="36933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2</a:t>
            </a:r>
            <a:r>
              <a:rPr lang="en-GB" dirty="0" smtClean="0"/>
              <a:t>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20" y="3537925"/>
            <a:ext cx="1071570" cy="120032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Coal</a:t>
            </a:r>
          </a:p>
          <a:p>
            <a:r>
              <a:rPr lang="en-GB" dirty="0" smtClean="0"/>
              <a:t>Biomass</a:t>
            </a:r>
          </a:p>
          <a:p>
            <a:r>
              <a:rPr lang="en-GB" dirty="0" smtClean="0"/>
              <a:t>Industrial wastes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93405" y="5377807"/>
            <a:ext cx="100013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Sulphur recovery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71934" y="3740804"/>
            <a:ext cx="164307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</a:t>
            </a:r>
            <a:r>
              <a:rPr lang="en-GB" baseline="-25000" dirty="0" smtClean="0"/>
              <a:t>2</a:t>
            </a:r>
            <a:r>
              <a:rPr lang="en-GB" dirty="0" smtClean="0"/>
              <a:t>O &amp; CO shift to H</a:t>
            </a:r>
            <a:r>
              <a:rPr lang="en-GB" baseline="-25000" dirty="0" smtClean="0"/>
              <a:t>2</a:t>
            </a:r>
            <a:r>
              <a:rPr lang="en-GB" dirty="0" smtClean="0"/>
              <a:t> &amp; CO</a:t>
            </a:r>
            <a:r>
              <a:rPr lang="en-GB" baseline="-25000" dirty="0" smtClean="0"/>
              <a:t>2</a:t>
            </a:r>
          </a:p>
          <a:p>
            <a:pPr algn="ctr"/>
            <a:r>
              <a:rPr lang="en-GB" dirty="0" smtClean="0"/>
              <a:t>H</a:t>
            </a:r>
            <a:r>
              <a:rPr lang="en-GB" baseline="-25000" dirty="0" smtClean="0"/>
              <a:t>2</a:t>
            </a:r>
            <a:r>
              <a:rPr lang="en-GB" dirty="0" smtClean="0"/>
              <a:t>S removal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5071" y="5516306"/>
            <a:ext cx="91082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Sulphur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80312" y="3740804"/>
            <a:ext cx="164304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</a:t>
            </a:r>
            <a:r>
              <a:rPr lang="en-GB" baseline="-25000" dirty="0" smtClean="0"/>
              <a:t>2</a:t>
            </a:r>
            <a:r>
              <a:rPr lang="en-GB" dirty="0" smtClean="0"/>
              <a:t>, NH</a:t>
            </a:r>
            <a:r>
              <a:rPr lang="en-GB" baseline="-25000" dirty="0" smtClean="0"/>
              <a:t>3</a:t>
            </a:r>
          </a:p>
          <a:p>
            <a:pPr algn="ctr"/>
            <a:r>
              <a:rPr lang="en-GB" dirty="0" smtClean="0"/>
              <a:t>Fischer-</a:t>
            </a:r>
            <a:r>
              <a:rPr lang="en-GB" dirty="0" err="1" smtClean="0"/>
              <a:t>Tropsch</a:t>
            </a:r>
            <a:r>
              <a:rPr lang="en-GB" dirty="0" smtClean="0"/>
              <a:t> </a:t>
            </a:r>
            <a:r>
              <a:rPr lang="en-GB" dirty="0" smtClean="0"/>
              <a:t>Liquids</a:t>
            </a:r>
            <a:endParaRPr lang="en-US" dirty="0"/>
          </a:p>
        </p:txBody>
      </p:sp>
      <p:grpSp>
        <p:nvGrpSpPr>
          <p:cNvPr id="5" name="Group 24"/>
          <p:cNvGrpSpPr/>
          <p:nvPr/>
        </p:nvGrpSpPr>
        <p:grpSpPr>
          <a:xfrm>
            <a:off x="5610350" y="1094916"/>
            <a:ext cx="2890740" cy="1785950"/>
            <a:chOff x="6000760" y="785794"/>
            <a:chExt cx="2890740" cy="1785950"/>
          </a:xfrm>
        </p:grpSpPr>
        <p:sp>
          <p:nvSpPr>
            <p:cNvPr id="9" name="Trapezoid 8"/>
            <p:cNvSpPr/>
            <p:nvPr/>
          </p:nvSpPr>
          <p:spPr>
            <a:xfrm rot="16200000">
              <a:off x="6306346" y="1443729"/>
              <a:ext cx="350896" cy="466691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/>
            <p:cNvSpPr/>
            <p:nvPr/>
          </p:nvSpPr>
          <p:spPr>
            <a:xfrm rot="16200000">
              <a:off x="6949288" y="1443729"/>
              <a:ext cx="350896" cy="466691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86710" y="1353909"/>
              <a:ext cx="1104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Electricity</a:t>
              </a:r>
            </a:p>
            <a:p>
              <a:pPr algn="ctr"/>
              <a:r>
                <a:rPr lang="en-GB" dirty="0" smtClean="0"/>
                <a:t>Steam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43636" y="928670"/>
              <a:ext cx="15001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Combined cycle power block</a:t>
              </a:r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9355" y="1857364"/>
              <a:ext cx="1428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Gas &amp; Steam Turbines</a:t>
              </a:r>
              <a:endParaRPr lang="en-US" sz="16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715140" y="1677074"/>
              <a:ext cx="17625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358082" y="1676227"/>
              <a:ext cx="428628" cy="169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000760" y="785794"/>
              <a:ext cx="1857388" cy="1785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500694" y="3023742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Clean </a:t>
            </a:r>
            <a:r>
              <a:rPr lang="en-GB" dirty="0" err="1" smtClean="0"/>
              <a:t>syngas</a:t>
            </a:r>
            <a:r>
              <a:rPr lang="en-GB" dirty="0" smtClean="0"/>
              <a:t> (H</a:t>
            </a:r>
            <a:r>
              <a:rPr lang="en-GB" baseline="-25000" dirty="0" smtClean="0"/>
              <a:t>2</a:t>
            </a:r>
            <a:r>
              <a:rPr lang="en-GB" dirty="0" smtClean="0"/>
              <a:t> + CO)</a:t>
            </a:r>
            <a:endParaRPr lang="en-US" dirty="0"/>
          </a:p>
        </p:txBody>
      </p:sp>
      <p:cxnSp>
        <p:nvCxnSpPr>
          <p:cNvPr id="28" name="Shape 27"/>
          <p:cNvCxnSpPr>
            <a:stCxn id="6" idx="3"/>
            <a:endCxn id="3" idx="0"/>
          </p:cNvCxnSpPr>
          <p:nvPr/>
        </p:nvCxnSpPr>
        <p:spPr>
          <a:xfrm>
            <a:off x="1916361" y="1993962"/>
            <a:ext cx="1012565" cy="601152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stCxn id="8" idx="3"/>
            <a:endCxn id="3" idx="0"/>
          </p:cNvCxnSpPr>
          <p:nvPr/>
        </p:nvCxnSpPr>
        <p:spPr>
          <a:xfrm flipV="1">
            <a:off x="1357290" y="2595114"/>
            <a:ext cx="1571636" cy="1542976"/>
          </a:xfrm>
          <a:prstGeom prst="bentConnector4">
            <a:avLst>
              <a:gd name="adj1" fmla="val 34091"/>
              <a:gd name="adj2" fmla="val 114816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hape 31"/>
          <p:cNvCxnSpPr/>
          <p:nvPr/>
        </p:nvCxnSpPr>
        <p:spPr>
          <a:xfrm rot="5400000" flipH="1" flipV="1">
            <a:off x="1455592" y="4425638"/>
            <a:ext cx="1238023" cy="720247"/>
          </a:xfrm>
          <a:prstGeom prst="bent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0"/>
            <a:endCxn id="3" idx="0"/>
          </p:cNvCxnSpPr>
          <p:nvPr/>
        </p:nvCxnSpPr>
        <p:spPr>
          <a:xfrm rot="5400000" flipH="1" flipV="1">
            <a:off x="896080" y="3407647"/>
            <a:ext cx="2845378" cy="1220313"/>
          </a:xfrm>
          <a:prstGeom prst="bentConnector3">
            <a:avLst>
              <a:gd name="adj1" fmla="val 108034"/>
            </a:avLst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" idx="3"/>
            <a:endCxn id="14" idx="1"/>
          </p:cNvCxnSpPr>
          <p:nvPr/>
        </p:nvCxnSpPr>
        <p:spPr>
          <a:xfrm>
            <a:off x="3428992" y="4202469"/>
            <a:ext cx="642942" cy="158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22923" y="6011996"/>
            <a:ext cx="5629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Slag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14" idx="2"/>
            <a:endCxn id="13" idx="0"/>
          </p:cNvCxnSpPr>
          <p:nvPr/>
        </p:nvCxnSpPr>
        <p:spPr>
          <a:xfrm rot="5400000">
            <a:off x="4536635" y="5020970"/>
            <a:ext cx="713673" cy="158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3"/>
            <a:endCxn id="15" idx="1"/>
          </p:cNvCxnSpPr>
          <p:nvPr/>
        </p:nvCxnSpPr>
        <p:spPr>
          <a:xfrm flipV="1">
            <a:off x="5393536" y="5700972"/>
            <a:ext cx="2381535" cy="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hape 47"/>
          <p:cNvCxnSpPr>
            <a:stCxn id="3" idx="2"/>
            <a:endCxn id="40" idx="1"/>
          </p:cNvCxnSpPr>
          <p:nvPr/>
        </p:nvCxnSpPr>
        <p:spPr>
          <a:xfrm rot="16200000" flipH="1">
            <a:off x="5332505" y="3406244"/>
            <a:ext cx="386838" cy="5193997"/>
          </a:xfrm>
          <a:prstGeom prst="bent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4" idx="3"/>
            <a:endCxn id="16" idx="1"/>
          </p:cNvCxnSpPr>
          <p:nvPr/>
        </p:nvCxnSpPr>
        <p:spPr>
          <a:xfrm>
            <a:off x="5715007" y="4202469"/>
            <a:ext cx="166530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28054" y="1952172"/>
            <a:ext cx="93083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CO</a:t>
            </a:r>
            <a:r>
              <a:rPr lang="en-GB" baseline="-25000" dirty="0" smtClean="0"/>
              <a:t>2</a:t>
            </a:r>
          </a:p>
          <a:p>
            <a:pPr algn="ctr"/>
            <a:r>
              <a:rPr lang="en-GB" dirty="0" smtClean="0"/>
              <a:t>Capture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14" idx="0"/>
            <a:endCxn id="51" idx="2"/>
          </p:cNvCxnSpPr>
          <p:nvPr/>
        </p:nvCxnSpPr>
        <p:spPr>
          <a:xfrm rot="16200000" flipV="1">
            <a:off x="4322321" y="3169653"/>
            <a:ext cx="1142301" cy="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hape 57"/>
          <p:cNvCxnSpPr>
            <a:stCxn id="14" idx="3"/>
          </p:cNvCxnSpPr>
          <p:nvPr/>
        </p:nvCxnSpPr>
        <p:spPr>
          <a:xfrm flipV="1">
            <a:off x="5715007" y="2880866"/>
            <a:ext cx="1285885" cy="1321603"/>
          </a:xfrm>
          <a:prstGeom prst="bent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496" y="116632"/>
            <a:ext cx="6176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Pre-Combustion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://news.bbc.co.uk/nol/shared/bsp/hi/image_maps/08/1219000000/1219933370/img/pre_comb_tech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764704"/>
            <a:ext cx="4608512" cy="277895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71406" y="3214686"/>
            <a:ext cx="4572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Pros: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Proven industrial scale technology in oil refineries, but needs 3x scale-up for power plants.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90-95% of CO</a:t>
            </a:r>
            <a:r>
              <a:rPr lang="en-US" sz="1600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emissions can be captured.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Applicable to natural gas, and to coal fired 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Integrated Gas-Coal Combined Cycle (IGCC) 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power plants.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Lowest technology risk, and may become the most efficient method.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Can produce H</a:t>
            </a:r>
            <a:r>
              <a:rPr lang="en-US" sz="1600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as transportable energy vector, or liquid fuels from coal - but penalties on efficiency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3438" y="3214686"/>
            <a:ext cx="4357718" cy="309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Cons: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Requires a chemical plant in front of gas turbine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High investment cost of dedicated new-build plant.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High </a:t>
            </a:r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NOx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emissions – will require expensive scrubbers.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Efficiency of H</a:t>
            </a:r>
            <a:r>
              <a:rPr lang="en-US" sz="1600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burning turbines is lower than conventional turbines.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May be less flexible under varying electricity generation market requirement, so base load preferred</a:t>
            </a:r>
            <a:endParaRPr lang="en-US" sz="16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16632"/>
            <a:ext cx="6176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Pre-Combustion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7664" y="764704"/>
            <a:ext cx="151216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059832" y="764704"/>
            <a:ext cx="36004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323528" y="1124744"/>
            <a:ext cx="4752528" cy="4104456"/>
            <a:chOff x="579" y="1008"/>
            <a:chExt cx="4508" cy="3119"/>
          </a:xfrm>
        </p:grpSpPr>
        <p:pic>
          <p:nvPicPr>
            <p:cNvPr id="286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9" y="1008"/>
              <a:ext cx="4508" cy="311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28678" name="Text Box 6"/>
            <p:cNvSpPr txBox="1">
              <a:spLocks noChangeArrowheads="1"/>
            </p:cNvSpPr>
            <p:nvPr/>
          </p:nvSpPr>
          <p:spPr bwMode="auto">
            <a:xfrm>
              <a:off x="579" y="1008"/>
              <a:ext cx="4508" cy="311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0" y="6225839"/>
            <a:ext cx="3557554" cy="371513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Source: http://www.co2crc.com.au/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96" y="116632"/>
            <a:ext cx="5102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</a:t>
            </a:r>
            <a:r>
              <a:rPr lang="en-GB" sz="2400" b="1" dirty="0" err="1" smtClean="0">
                <a:solidFill>
                  <a:schemeClr val="bg1"/>
                </a:solidFill>
                <a:cs typeface="Arial" pitchFamily="34" charset="0"/>
              </a:rPr>
              <a:t>Oxyfuel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08104" y="1916832"/>
            <a:ext cx="34563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Fuel is ‘burned’ in a mixture of nearly pure O</a:t>
            </a:r>
            <a:r>
              <a:rPr lang="en-GB" baseline="-25000" dirty="0" smtClean="0">
                <a:solidFill>
                  <a:srgbClr val="0070C0"/>
                </a:solidFill>
              </a:rPr>
              <a:t>2</a:t>
            </a:r>
            <a:r>
              <a:rPr lang="en-GB" dirty="0" smtClean="0">
                <a:solidFill>
                  <a:srgbClr val="0070C0"/>
                </a:solidFill>
              </a:rPr>
              <a:t> and CO</a:t>
            </a:r>
            <a:r>
              <a:rPr lang="en-GB" baseline="-25000" dirty="0" smtClean="0">
                <a:solidFill>
                  <a:srgbClr val="0070C0"/>
                </a:solidFill>
              </a:rPr>
              <a:t>2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en-GB" dirty="0" smtClean="0">
                <a:solidFill>
                  <a:srgbClr val="0070C0"/>
                </a:solidFill>
              </a:rPr>
              <a:t>(recycled from the exhaust stream);</a:t>
            </a:r>
          </a:p>
          <a:p>
            <a:pPr algn="just"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The output from the combustion is the flue gas containing mainly CO</a:t>
            </a:r>
            <a:r>
              <a:rPr lang="en-GB" baseline="-25000" dirty="0" smtClean="0">
                <a:solidFill>
                  <a:srgbClr val="0070C0"/>
                </a:solidFill>
              </a:rPr>
              <a:t>2</a:t>
            </a:r>
            <a:r>
              <a:rPr lang="en-GB" dirty="0" smtClean="0">
                <a:solidFill>
                  <a:srgbClr val="0070C0"/>
                </a:solidFill>
              </a:rPr>
              <a:t> and H</a:t>
            </a:r>
            <a:r>
              <a:rPr lang="en-GB" baseline="-25000" dirty="0" smtClean="0">
                <a:solidFill>
                  <a:srgbClr val="0070C0"/>
                </a:solidFill>
              </a:rPr>
              <a:t>2</a:t>
            </a:r>
            <a:r>
              <a:rPr lang="en-GB" dirty="0" smtClean="0">
                <a:solidFill>
                  <a:srgbClr val="0070C0"/>
                </a:solidFill>
              </a:rPr>
              <a:t>O;</a:t>
            </a:r>
          </a:p>
          <a:p>
            <a:pPr algn="just"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The steam is easily removed from the flue gas by condensation leaving a pure CO2 stream </a:t>
            </a:r>
            <a:r>
              <a:rPr lang="en-GB" dirty="0" smtClean="0">
                <a:solidFill>
                  <a:srgbClr val="0070C0"/>
                </a:solidFill>
                <a:sym typeface="Wingdings" pitchFamily="2" charset="2"/>
              </a:rPr>
              <a:t> suitable for compression, transport and storage.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980728"/>
            <a:ext cx="87849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Eliminates nitrogen from the flue gas by combustion in pure oxygen or mixture of pure oxygen and flue gas so </a:t>
            </a:r>
            <a:r>
              <a:rPr lang="en-GB" sz="20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NOx</a:t>
            </a: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production reduced</a:t>
            </a:r>
          </a:p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Combustion temperature of fuel in pure oxygen is too high so </a:t>
            </a:r>
            <a:r>
              <a:rPr lang="en-GB" sz="20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temperaure</a:t>
            </a: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is </a:t>
            </a: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controlled by proportion of process heat being recycled back to combustion chamber</a:t>
            </a:r>
          </a:p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Combustion products mainly CO</a:t>
            </a:r>
            <a:r>
              <a:rPr lang="en-GB" sz="2000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+ water vapour + O</a:t>
            </a:r>
            <a:r>
              <a:rPr lang="en-GB" sz="2000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</a:p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Combustion products cooled to condense water vapour giving 80 – 98% CO</a:t>
            </a:r>
            <a:r>
              <a:rPr lang="en-GB" sz="2000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depending on process &amp; fuel</a:t>
            </a:r>
          </a:p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Concentrated CO</a:t>
            </a:r>
            <a:r>
              <a:rPr lang="en-GB" sz="2000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 </a:t>
            </a: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compressed, </a:t>
            </a:r>
            <a:r>
              <a:rPr lang="en-GB" sz="20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dehydated</a:t>
            </a:r>
            <a:r>
              <a:rPr lang="en-GB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, purified before transport &amp; storage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116632"/>
            <a:ext cx="5102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</a:t>
            </a:r>
            <a:r>
              <a:rPr lang="en-GB" sz="2400" b="1" dirty="0" err="1" smtClean="0">
                <a:solidFill>
                  <a:schemeClr val="bg1"/>
                </a:solidFill>
                <a:cs typeface="Arial" pitchFamily="34" charset="0"/>
              </a:rPr>
              <a:t>Oxyfuel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764704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CA3102"/>
                </a:solidFill>
                <a:latin typeface="Arial" pitchFamily="34" charset="0"/>
                <a:cs typeface="Arial" pitchFamily="34" charset="0"/>
              </a:rPr>
              <a:t>Chemical Looping Combustion</a:t>
            </a:r>
            <a:endParaRPr lang="en-GB" b="1" dirty="0">
              <a:solidFill>
                <a:srgbClr val="CA310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1196752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solidFill>
                  <a:srgbClr val="0070C0"/>
                </a:solidFill>
                <a:cs typeface="Arial" pitchFamily="34" charset="0"/>
              </a:rPr>
              <a:t>2 stage </a:t>
            </a:r>
            <a:r>
              <a:rPr lang="en-GB" dirty="0" smtClean="0">
                <a:solidFill>
                  <a:srgbClr val="0070C0"/>
                </a:solidFill>
                <a:cs typeface="Arial" pitchFamily="34" charset="0"/>
              </a:rPr>
              <a:t>reaction of hydrocarbon combustion in 2 separate reactors:</a:t>
            </a:r>
          </a:p>
          <a:p>
            <a:pPr marL="266700" indent="-266700" algn="just"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cs typeface="Arial" pitchFamily="34" charset="0"/>
              </a:rPr>
              <a:t>Air (oxidiser) Reactor</a:t>
            </a:r>
          </a:p>
          <a:p>
            <a:pPr marL="266700" indent="-266700" algn="just"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cs typeface="Arial" pitchFamily="34" charset="0"/>
              </a:rPr>
              <a:t>Fuel (reducer) Reactor</a:t>
            </a:r>
            <a:endParaRPr lang="en-GB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2636912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srgbClr val="0070C0"/>
                </a:solidFill>
                <a:cs typeface="Arial" pitchFamily="34" charset="0"/>
              </a:rPr>
              <a:t>*Fuel burns in reducer therefore does not come into contact with air and avoids need for post-combustion capture</a:t>
            </a:r>
            <a:endParaRPr lang="en-GB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3789040"/>
            <a:ext cx="439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>
                <a:solidFill>
                  <a:srgbClr val="0070C0"/>
                </a:solidFill>
                <a:cs typeface="Arial" pitchFamily="34" charset="0"/>
              </a:rPr>
              <a:t>Uses metal oxide as a hydrogen carrier</a:t>
            </a:r>
          </a:p>
          <a:p>
            <a:pPr marL="266700" indent="-266700" algn="just"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cs typeface="Arial" pitchFamily="34" charset="0"/>
              </a:rPr>
              <a:t>Metal particles reacted with air to give metal oxide</a:t>
            </a:r>
          </a:p>
          <a:p>
            <a:pPr marL="266700" indent="-266700" algn="just"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cs typeface="Arial" pitchFamily="34" charset="0"/>
              </a:rPr>
              <a:t>Metal oxide particles react with fuel on fluidised bed reactor to produce:</a:t>
            </a:r>
          </a:p>
          <a:p>
            <a:pPr marL="723900" lvl="1" indent="-266700" algn="just">
              <a:buFont typeface="Arial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  <a:cs typeface="Arial" pitchFamily="34" charset="0"/>
              </a:rPr>
              <a:t>Metal particles</a:t>
            </a:r>
          </a:p>
          <a:p>
            <a:pPr marL="723900" lvl="1" indent="-266700" algn="just">
              <a:buFont typeface="Arial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  <a:cs typeface="Arial" pitchFamily="34" charset="0"/>
              </a:rPr>
              <a:t>CO</a:t>
            </a:r>
            <a:r>
              <a:rPr lang="en-GB" baseline="-25000" dirty="0" smtClean="0">
                <a:solidFill>
                  <a:srgbClr val="0070C0"/>
                </a:solidFill>
                <a:cs typeface="Arial" pitchFamily="34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cs typeface="Arial" pitchFamily="34" charset="0"/>
              </a:rPr>
              <a:t> and water vapour</a:t>
            </a:r>
          </a:p>
          <a:p>
            <a:pPr marL="266700" indent="-266700" algn="just"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cs typeface="Arial" pitchFamily="34" charset="0"/>
              </a:rPr>
              <a:t>Water vapour condensed leaving pure CO</a:t>
            </a:r>
            <a:r>
              <a:rPr lang="en-GB" baseline="-25000" dirty="0" smtClean="0">
                <a:solidFill>
                  <a:srgbClr val="0070C0"/>
                </a:solidFill>
                <a:cs typeface="Arial" pitchFamily="34" charset="0"/>
              </a:rPr>
              <a:t>2</a:t>
            </a:r>
            <a:endParaRPr lang="en-GB" baseline="-25000" dirty="0">
              <a:solidFill>
                <a:srgbClr val="0070C0"/>
              </a:solidFill>
              <a:cs typeface="Arial" pitchFamily="34" charset="0"/>
            </a:endParaRPr>
          </a:p>
        </p:txBody>
      </p:sp>
      <p:grpSp>
        <p:nvGrpSpPr>
          <p:cNvPr id="10" name="Group 32"/>
          <p:cNvGrpSpPr/>
          <p:nvPr/>
        </p:nvGrpSpPr>
        <p:grpSpPr>
          <a:xfrm>
            <a:off x="4716016" y="1052736"/>
            <a:ext cx="4248472" cy="4824536"/>
            <a:chOff x="4716016" y="548680"/>
            <a:chExt cx="4248472" cy="4824536"/>
          </a:xfrm>
        </p:grpSpPr>
        <p:sp>
          <p:nvSpPr>
            <p:cNvPr id="32" name="Rectangle 31"/>
            <p:cNvSpPr/>
            <p:nvPr/>
          </p:nvSpPr>
          <p:spPr>
            <a:xfrm>
              <a:off x="4716016" y="548680"/>
              <a:ext cx="4248472" cy="48245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48064" y="2276872"/>
              <a:ext cx="1274440" cy="16561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Air Reactor</a:t>
              </a:r>
            </a:p>
            <a:p>
              <a:pPr algn="ctr"/>
              <a:r>
                <a:rPr lang="en-GB" dirty="0" smtClean="0"/>
                <a:t>(Oxidiser)</a:t>
              </a:r>
              <a:endParaRPr lang="en-GB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236296" y="2276872"/>
              <a:ext cx="1224136" cy="16561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Fuel Reactor</a:t>
              </a:r>
            </a:p>
            <a:p>
              <a:pPr algn="ctr"/>
              <a:r>
                <a:rPr lang="en-GB" dirty="0" smtClean="0"/>
                <a:t>(Reducer)</a:t>
              </a:r>
              <a:endParaRPr lang="en-GB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6516216" y="2708920"/>
              <a:ext cx="648072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516216" y="220486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MeO</a:t>
              </a:r>
              <a:endPara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05984" y="357301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Me</a:t>
              </a:r>
              <a:endPara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48064" y="899428"/>
              <a:ext cx="1441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Depleted Air</a:t>
              </a:r>
            </a:p>
            <a:p>
              <a:pPr algn="ctr"/>
              <a:r>
                <a:rPr lang="en-GB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GB" baseline="-250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, O</a:t>
              </a:r>
              <a:r>
                <a:rPr lang="en-GB" baseline="-250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GB" baseline="-25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6516216" y="3356992"/>
              <a:ext cx="648072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45366" y="450912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Air</a:t>
              </a:r>
              <a:endPara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38893" y="450912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Fuel</a:t>
              </a:r>
              <a:endPara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20273" y="764704"/>
              <a:ext cx="1512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Combustion Products</a:t>
              </a:r>
            </a:p>
            <a:p>
              <a:pPr algn="ctr"/>
              <a:r>
                <a:rPr lang="en-GB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CO</a:t>
              </a:r>
              <a:r>
                <a:rPr lang="en-GB" baseline="-250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, H</a:t>
              </a:r>
              <a:r>
                <a:rPr lang="en-GB" baseline="-250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GB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O</a:t>
              </a:r>
              <a:endPara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5" name="Straight Arrow Connector 24"/>
            <p:cNvCxnSpPr>
              <a:stCxn id="8" idx="2"/>
            </p:cNvCxnSpPr>
            <p:nvPr/>
          </p:nvCxnSpPr>
          <p:spPr>
            <a:xfrm>
              <a:off x="5785284" y="3933056"/>
              <a:ext cx="10852" cy="576064"/>
            </a:xfrm>
            <a:prstGeom prst="straightConnector1">
              <a:avLst/>
            </a:prstGeom>
            <a:ln w="5715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7812360" y="3933056"/>
              <a:ext cx="10852" cy="576064"/>
            </a:xfrm>
            <a:prstGeom prst="straightConnector1">
              <a:avLst/>
            </a:prstGeom>
            <a:ln w="5715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868144" y="1700808"/>
              <a:ext cx="10852" cy="576064"/>
            </a:xfrm>
            <a:prstGeom prst="straightConnector1">
              <a:avLst/>
            </a:prstGeom>
            <a:ln w="5715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812360" y="1700808"/>
              <a:ext cx="10852" cy="576064"/>
            </a:xfrm>
            <a:prstGeom prst="straightConnector1">
              <a:avLst/>
            </a:prstGeom>
            <a:ln w="5715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5496" y="116632"/>
            <a:ext cx="5102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</a:t>
            </a:r>
            <a:r>
              <a:rPr lang="en-GB" sz="2400" b="1" dirty="0" err="1" smtClean="0">
                <a:solidFill>
                  <a:schemeClr val="bg1"/>
                </a:solidFill>
                <a:cs typeface="Arial" pitchFamily="34" charset="0"/>
              </a:rPr>
              <a:t>Oxyfuel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reuk.co.uk/OtherImages/oxyfuel-technology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1000108"/>
            <a:ext cx="4976847" cy="314327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14282" y="4286256"/>
            <a:ext cx="43577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Pros</a:t>
            </a:r>
            <a:endParaRPr lang="en-US" dirty="0" smtClean="0">
              <a:solidFill>
                <a:srgbClr val="0070C0"/>
              </a:solidFill>
            </a:endParaRP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  <a:cs typeface="Arial" pitchFamily="34" charset="0"/>
              </a:rPr>
              <a:t>Potential for 100% CO</a:t>
            </a:r>
            <a:r>
              <a:rPr lang="en-US" baseline="-25000" dirty="0" smtClean="0">
                <a:solidFill>
                  <a:srgbClr val="0070C0"/>
                </a:solidFill>
                <a:cs typeface="Arial" pitchFamily="34" charset="0"/>
              </a:rPr>
              <a:t>2 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</a:rPr>
              <a:t>capture.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  <a:cs typeface="Arial" pitchFamily="34" charset="0"/>
              </a:rPr>
              <a:t>Few other harmful emissions due to more complete combustion.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  <a:cs typeface="Arial" pitchFamily="34" charset="0"/>
              </a:rPr>
              <a:t>May be possible to retro-fit the oxy-fuel burners onto modified existing coal power plant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28625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Cons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High energy penalty without chemical looping combustion.</a:t>
            </a:r>
          </a:p>
          <a:p>
            <a:pPr marL="265113" indent="-265113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Only at large development stage in 2007 - first Demonstration plants in planning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96" y="116632"/>
            <a:ext cx="5102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</a:t>
            </a:r>
            <a:r>
              <a:rPr lang="en-GB" sz="2400" b="1" dirty="0" err="1" smtClean="0">
                <a:solidFill>
                  <a:schemeClr val="bg1"/>
                </a:solidFill>
                <a:cs typeface="Arial" pitchFamily="34" charset="0"/>
              </a:rPr>
              <a:t>Oxyfuel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1869" y="980728"/>
            <a:ext cx="9494389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96" y="116632"/>
            <a:ext cx="533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Summary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9792" y="2670011"/>
            <a:ext cx="3023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 smtClean="0">
                <a:solidFill>
                  <a:srgbClr val="0070C0"/>
                </a:solidFill>
              </a:rPr>
              <a:t>Motivation</a:t>
            </a:r>
            <a:endParaRPr lang="en-GB" sz="4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3" name="Picture 2" descr="http://www.co2crc.com.au/images/imagelibrary/cap_diag/Captureapplications_I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639" y="1340768"/>
            <a:ext cx="8844849" cy="468052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5496" y="116632"/>
            <a:ext cx="533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Capture: Summary 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9249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>
                <a:solidFill>
                  <a:srgbClr val="0070C0"/>
                </a:solidFill>
              </a:rPr>
              <a:t>Carbon Transport</a:t>
            </a:r>
            <a:endParaRPr lang="en-GB" sz="4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496" y="764704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  <a:cs typeface="Arial" pitchFamily="34" charset="0"/>
              </a:rPr>
              <a:t>Transport CO</a:t>
            </a:r>
            <a:r>
              <a:rPr lang="en-US" baseline="-25000" dirty="0" smtClean="0">
                <a:solidFill>
                  <a:srgbClr val="0070C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 Temperature and pressure conditions need to be controlled to prevent solidification (i.e., phase change) and blockages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. 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At T&gt;</a:t>
            </a:r>
            <a:r>
              <a:rPr lang="en-US" dirty="0" err="1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T</a:t>
            </a:r>
            <a:r>
              <a:rPr lang="en-US" baseline="-25000" dirty="0" err="1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c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 and P&gt;P</a:t>
            </a:r>
            <a:r>
              <a:rPr lang="en-US" baseline="-250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c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, 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</a:rPr>
              <a:t>CO</a:t>
            </a:r>
            <a:r>
              <a:rPr lang="en-US" baseline="-25000" dirty="0" smtClean="0">
                <a:solidFill>
                  <a:srgbClr val="0070C0"/>
                </a:solidFill>
                <a:cs typeface="Arial" pitchFamily="34" charset="0"/>
              </a:rPr>
              <a:t>2 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behaves as a gas but has a very high density (e.g., at 100 </a:t>
            </a:r>
            <a:r>
              <a:rPr lang="en-US" dirty="0" err="1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atm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 and 45</a:t>
            </a:r>
            <a:r>
              <a:rPr lang="en-US" baseline="300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o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C  463 kg/m</a:t>
            </a:r>
            <a:r>
              <a:rPr lang="en-US" baseline="300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3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 whereas at 1 </a:t>
            </a:r>
            <a:r>
              <a:rPr lang="en-US" dirty="0" err="1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atm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 and 20</a:t>
            </a:r>
            <a:r>
              <a:rPr lang="en-US" baseline="300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o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C 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 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1.815 kg/m</a:t>
            </a:r>
            <a:r>
              <a:rPr lang="en-US" baseline="300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3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).</a:t>
            </a:r>
          </a:p>
        </p:txBody>
      </p:sp>
      <p:pic>
        <p:nvPicPr>
          <p:cNvPr id="86018" name="Picture 2" descr="http://www.novasterilis.com/phasediagramcarbondiox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0511" y="2636912"/>
            <a:ext cx="5627993" cy="388843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496" y="116632"/>
            <a:ext cx="410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Transport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70" y="2492897"/>
            <a:ext cx="34056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Two main methods:</a:t>
            </a:r>
          </a:p>
          <a:p>
            <a:pPr marL="273050" lvl="1" indent="-95250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Pipelines (similar to LNG): 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h</a:t>
            </a:r>
            <a:r>
              <a:rPr lang="en-GB" dirty="0" err="1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igh</a:t>
            </a:r>
            <a:r>
              <a:rPr lang="en-GB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-pressure (80-150 </a:t>
            </a:r>
            <a:r>
              <a:rPr lang="en-GB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bar)</a:t>
            </a:r>
            <a:endParaRPr lang="en-US" dirty="0" smtClean="0">
              <a:solidFill>
                <a:srgbClr val="0070C0"/>
              </a:solidFill>
              <a:cs typeface="Arial" pitchFamily="34" charset="0"/>
              <a:sym typeface="Wingdings" pitchFamily="2" charset="2"/>
            </a:endParaRPr>
          </a:p>
          <a:p>
            <a:pPr marL="273050" lvl="1" indent="-95250"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Ships: </a:t>
            </a:r>
            <a:r>
              <a:rPr lang="en-US" dirty="0" smtClean="0">
                <a:solidFill>
                  <a:srgbClr val="0070C0"/>
                </a:solidFill>
              </a:rPr>
              <a:t>liquid (14 to 17 bar, -25 to -30</a:t>
            </a:r>
            <a:r>
              <a:rPr lang="en-US" dirty="0" smtClean="0">
                <a:solidFill>
                  <a:srgbClr val="0070C0"/>
                </a:solidFill>
                <a:cs typeface="Arial" pitchFamily="34" charset="0"/>
              </a:rPr>
              <a:t>°C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endParaRPr lang="en-GB" dirty="0" smtClean="0">
              <a:solidFill>
                <a:srgbClr val="0070C0"/>
              </a:solidFill>
            </a:endParaRPr>
          </a:p>
          <a:p>
            <a:pPr marL="534988" lvl="1" indent="-261938">
              <a:buFont typeface="Wingdings" pitchFamily="2" charset="2"/>
              <a:buChar char="v"/>
              <a:defRPr/>
            </a:pPr>
            <a:r>
              <a:rPr lang="en-GB" dirty="0" smtClean="0">
                <a:solidFill>
                  <a:srgbClr val="0070C0"/>
                </a:solidFill>
              </a:rPr>
              <a:t>Advantage</a:t>
            </a:r>
            <a:r>
              <a:rPr lang="en-GB" dirty="0" smtClean="0">
                <a:solidFill>
                  <a:srgbClr val="0070C0"/>
                </a:solidFill>
              </a:rPr>
              <a:t>: flexibility, avoidance of large investments</a:t>
            </a:r>
          </a:p>
          <a:p>
            <a:pPr marL="534988" lvl="1" indent="-261938">
              <a:buFont typeface="Wingdings" pitchFamily="2" charset="2"/>
              <a:buChar char="v"/>
              <a:defRPr/>
            </a:pPr>
            <a:r>
              <a:rPr lang="en-GB" dirty="0" smtClean="0">
                <a:solidFill>
                  <a:srgbClr val="0070C0"/>
                </a:solidFill>
              </a:rPr>
              <a:t>Disadvantage: high costs for liquefaction and need for buffer </a:t>
            </a:r>
            <a:r>
              <a:rPr lang="en-GB" dirty="0" smtClean="0">
                <a:solidFill>
                  <a:srgbClr val="0070C0"/>
                </a:solidFill>
              </a:rPr>
              <a:t>storage</a:t>
            </a:r>
            <a:endParaRPr lang="en-US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9249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>
                <a:solidFill>
                  <a:srgbClr val="0070C0"/>
                </a:solidFill>
              </a:rPr>
              <a:t>Carbon Storage</a:t>
            </a:r>
            <a:endParaRPr lang="en-GB" sz="4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436" y="799061"/>
            <a:ext cx="8355844" cy="547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5496" y="116632"/>
            <a:ext cx="3845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96752"/>
            <a:ext cx="87129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Geological storage capacity at least 2,000 GtCO</a:t>
            </a:r>
            <a:r>
              <a:rPr lang="en-GB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mainly in oil and gas fields and in formations bearing saline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water;</a:t>
            </a:r>
            <a:endParaRPr lang="en-GB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265113" indent="-265113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Upper limit uncertain, especially in saline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formations;</a:t>
            </a:r>
            <a:endParaRPr lang="en-GB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265113" indent="-265113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Specific site characteristics need closer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evaluation;</a:t>
            </a:r>
            <a:endParaRPr lang="en-GB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265113" indent="-265113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</a:t>
            </a:r>
            <a:r>
              <a:rPr lang="en-GB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injection and reservoir engineering technology for depleted oil &amp; gas fields and saline formations is mature and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available;</a:t>
            </a:r>
            <a:endParaRPr lang="en-GB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265113" indent="-265113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Monitoring of subsurface movement of CO</a:t>
            </a:r>
            <a:r>
              <a:rPr lang="en-GB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is being successfully conducted at several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sites;</a:t>
            </a:r>
          </a:p>
          <a:p>
            <a:pPr marL="265113" indent="-265113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Similarity with Enhanced Oil Recovery technology (injection of supercritical CO</a:t>
            </a:r>
            <a:r>
              <a:rPr lang="en-GB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).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926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C00000"/>
                </a:solidFill>
                <a:cs typeface="Arial" pitchFamily="34" charset="0"/>
              </a:rPr>
              <a:t>Geological Storage</a:t>
            </a:r>
            <a:endParaRPr lang="en-US" sz="24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16632"/>
            <a:ext cx="3845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Rectangle 3"/>
          <p:cNvSpPr txBox="1">
            <a:spLocks noRot="1" noChangeArrowheads="1"/>
          </p:cNvSpPr>
          <p:nvPr/>
        </p:nvSpPr>
        <p:spPr>
          <a:xfrm>
            <a:off x="755576" y="1484784"/>
            <a:ext cx="6950075" cy="4191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Fresh water aquifer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Saline aquifer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Depleted Oil and Gas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R</a:t>
            </a:r>
            <a:r>
              <a:rPr kumimoji="0" lang="en-GB" sz="24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eservoirs</a:t>
            </a:r>
            <a:endParaRPr kumimoji="0" lang="en-GB" sz="240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Arial" pitchFamily="34" charset="0"/>
              <a:sym typeface="Gill Sans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GB" sz="240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Arial" pitchFamily="34" charset="0"/>
              <a:sym typeface="Gill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116632"/>
            <a:ext cx="3845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5723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C00000"/>
                </a:solidFill>
                <a:cs typeface="Arial" pitchFamily="34" charset="0"/>
              </a:rPr>
              <a:t>Geological Storage</a:t>
            </a:r>
            <a:endParaRPr lang="en-US" sz="2400" b="1" dirty="0">
              <a:solidFill>
                <a:srgbClr val="C00000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7729" y="2428868"/>
            <a:ext cx="4484865" cy="2645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0" y="69269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C00000"/>
                </a:solidFill>
                <a:cs typeface="Arial" pitchFamily="34" charset="0"/>
              </a:rPr>
              <a:t>Criteria </a:t>
            </a:r>
            <a:r>
              <a:rPr lang="en-GB" sz="2000" b="1" dirty="0" smtClean="0">
                <a:solidFill>
                  <a:srgbClr val="C00000"/>
                </a:solidFill>
                <a:cs typeface="Arial" pitchFamily="34" charset="0"/>
              </a:rPr>
              <a:t>for CO</a:t>
            </a:r>
            <a:r>
              <a:rPr lang="en-GB" sz="2000" b="1" baseline="-25000" dirty="0" smtClean="0">
                <a:solidFill>
                  <a:srgbClr val="C00000"/>
                </a:solidFill>
                <a:cs typeface="Arial" pitchFamily="34" charset="0"/>
              </a:rPr>
              <a:t>2</a:t>
            </a:r>
            <a:r>
              <a:rPr lang="en-GB" sz="2000" b="1" dirty="0" smtClean="0">
                <a:solidFill>
                  <a:srgbClr val="C00000"/>
                </a:solidFill>
                <a:cs typeface="Arial" pitchFamily="34" charset="0"/>
              </a:rPr>
              <a:t> Geological Storage Site</a:t>
            </a:r>
            <a:endParaRPr lang="en-US" sz="20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357298"/>
            <a:ext cx="467824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Reservoir: good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porosity and permeability. </a:t>
            </a:r>
          </a:p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Seal/</a:t>
            </a:r>
            <a:r>
              <a:rPr lang="en-GB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caprock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low permeability, low porosity, preferably </a:t>
            </a:r>
            <a:r>
              <a:rPr lang="en-GB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unfractured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Structural closure (although not essential)</a:t>
            </a:r>
          </a:p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Formation below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800m: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</a:t>
            </a:r>
            <a:r>
              <a:rPr lang="en-GB" baseline="-25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exists in its dense phase</a:t>
            </a:r>
          </a:p>
          <a:p>
            <a:pPr marL="265113" indent="-265113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Geologically stable area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96" y="116632"/>
            <a:ext cx="3845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0" y="58052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0850" indent="-450850" algn="just"/>
            <a:r>
              <a:rPr lang="en-GB" b="1" dirty="0" smtClean="0">
                <a:solidFill>
                  <a:srgbClr val="0070C0"/>
                </a:solidFill>
              </a:rPr>
              <a:t>Source:</a:t>
            </a:r>
            <a:r>
              <a:rPr lang="en-GB" dirty="0" smtClean="0">
                <a:solidFill>
                  <a:srgbClr val="0070C0"/>
                </a:solidFill>
              </a:rPr>
              <a:t> EU </a:t>
            </a:r>
            <a:r>
              <a:rPr lang="en-GB" dirty="0" smtClean="0">
                <a:solidFill>
                  <a:srgbClr val="0070C0"/>
                </a:solidFill>
              </a:rPr>
              <a:t>Directive 2009/31/EC on the geological storage of carbon </a:t>
            </a:r>
            <a:r>
              <a:rPr lang="en-GB" dirty="0" smtClean="0">
                <a:solidFill>
                  <a:srgbClr val="0070C0"/>
                </a:solidFill>
              </a:rPr>
              <a:t>dioxide. </a:t>
            </a:r>
            <a:endParaRPr lang="en-GB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Geological storage of CO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8136904" cy="561662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019974" y="6309320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Source:</a:t>
            </a:r>
            <a:r>
              <a:rPr lang="en-GB" sz="12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IPCC</a:t>
            </a:r>
            <a:endParaRPr lang="en-GB" sz="12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96" y="116632"/>
            <a:ext cx="3845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Rectangle 3"/>
          <p:cNvSpPr txBox="1">
            <a:spLocks noRot="1" noChangeArrowheads="1"/>
          </p:cNvSpPr>
          <p:nvPr/>
        </p:nvSpPr>
        <p:spPr>
          <a:xfrm>
            <a:off x="179512" y="1484784"/>
            <a:ext cx="4968552" cy="4752528"/>
          </a:xfrm>
          <a:prstGeom prst="rect">
            <a:avLst/>
          </a:prstGeom>
        </p:spPr>
        <p:txBody>
          <a:bodyPr/>
          <a:lstStyle/>
          <a:p>
            <a:pPr marL="273050" marR="0" lvl="0" indent="-273050" algn="just" defTabSz="914400" rtl="0" eaLnBrk="1" fontAlgn="base" latinLnBrk="0" hangingPunct="1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Porous and permeable rocks that can contain (a mixture of) gas and liquid </a:t>
            </a:r>
          </a:p>
          <a:p>
            <a:pPr marL="273050" marR="0" lvl="0" indent="-273050" algn="just" defTabSz="914400" rtl="0" eaLnBrk="1" fontAlgn="base" latinLnBrk="0" hangingPunct="1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Rocks with pores of typically 5-30% of volume of the rock </a:t>
            </a:r>
            <a:b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</a:b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(with diameters of nm-mm)</a:t>
            </a:r>
          </a:p>
          <a:p>
            <a:pPr marL="273050" marR="0" lvl="0" indent="-273050" algn="just" defTabSz="914400" rtl="0" eaLnBrk="1" fontAlgn="base" latinLnBrk="0" hangingPunct="1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A sealing by a non permeable rock layer</a:t>
            </a:r>
          </a:p>
          <a:p>
            <a:pPr marL="273050" marR="0" lvl="0" indent="-273050" algn="just" defTabSz="914400" rtl="0" eaLnBrk="1" fontAlgn="base" latinLnBrk="0" hangingPunct="1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Typical Reservoir size is </a:t>
            </a:r>
            <a:b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</a:b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0.05-50 km</a:t>
            </a:r>
            <a:r>
              <a:rPr kumimoji="0" lang="en-GB" sz="2400" i="0" u="none" strike="noStrike" kern="1200" cap="none" spc="0" normalizeH="0" baseline="300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3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105400" y="4941168"/>
            <a:ext cx="4038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fr-FR" sz="2000" b="0" dirty="0" err="1" smtClean="0">
                <a:solidFill>
                  <a:srgbClr val="0070C0"/>
                </a:solidFill>
              </a:rPr>
              <a:t>Porosity</a:t>
            </a:r>
            <a:r>
              <a:rPr lang="fr-FR" sz="2000" b="0" dirty="0" smtClean="0">
                <a:solidFill>
                  <a:srgbClr val="0070C0"/>
                </a:solidFill>
              </a:rPr>
              <a:t> </a:t>
            </a:r>
            <a:r>
              <a:rPr lang="fr-FR" sz="2000" b="0" dirty="0" err="1" smtClean="0">
                <a:solidFill>
                  <a:srgbClr val="0070C0"/>
                </a:solidFill>
              </a:rPr>
              <a:t>map</a:t>
            </a:r>
            <a:r>
              <a:rPr lang="fr-FR" sz="2000" b="0" dirty="0" smtClean="0">
                <a:solidFill>
                  <a:srgbClr val="0070C0"/>
                </a:solidFill>
              </a:rPr>
              <a:t>: contour </a:t>
            </a:r>
            <a:r>
              <a:rPr lang="fr-FR" sz="2000" b="0" dirty="0" err="1" smtClean="0">
                <a:solidFill>
                  <a:srgbClr val="0070C0"/>
                </a:solidFill>
              </a:rPr>
              <a:t>map</a:t>
            </a:r>
            <a:r>
              <a:rPr lang="fr-FR" sz="2000" b="0" dirty="0" smtClean="0">
                <a:solidFill>
                  <a:srgbClr val="0070C0"/>
                </a:solidFill>
              </a:rPr>
              <a:t> (right) and </a:t>
            </a:r>
            <a:r>
              <a:rPr lang="fr-FR" sz="2000" b="0" dirty="0" err="1" smtClean="0">
                <a:solidFill>
                  <a:srgbClr val="0070C0"/>
                </a:solidFill>
              </a:rPr>
              <a:t>corresponding</a:t>
            </a:r>
            <a:r>
              <a:rPr lang="fr-FR" sz="2000" b="0" dirty="0" smtClean="0">
                <a:solidFill>
                  <a:srgbClr val="0070C0"/>
                </a:solidFill>
              </a:rPr>
              <a:t> </a:t>
            </a:r>
            <a:r>
              <a:rPr lang="fr-FR" sz="2000" b="0" dirty="0" err="1" smtClean="0">
                <a:solidFill>
                  <a:srgbClr val="0070C0"/>
                </a:solidFill>
              </a:rPr>
              <a:t>sandstone</a:t>
            </a:r>
            <a:r>
              <a:rPr lang="fr-FR" sz="2000" b="0" dirty="0" smtClean="0">
                <a:solidFill>
                  <a:srgbClr val="0070C0"/>
                </a:solidFill>
              </a:rPr>
              <a:t> cross-</a:t>
            </a:r>
            <a:r>
              <a:rPr lang="fr-FR" sz="2000" b="0" dirty="0" err="1" smtClean="0">
                <a:solidFill>
                  <a:srgbClr val="0070C0"/>
                </a:solidFill>
              </a:rPr>
              <a:t>seciton</a:t>
            </a:r>
            <a:r>
              <a:rPr lang="fr-FR" sz="2000" b="0" dirty="0" smtClean="0">
                <a:solidFill>
                  <a:srgbClr val="0070C0"/>
                </a:solidFill>
              </a:rPr>
              <a:t>.</a:t>
            </a:r>
            <a:endParaRPr lang="fr-FR" sz="2000" b="0" dirty="0">
              <a:solidFill>
                <a:srgbClr val="0070C0"/>
              </a:solidFill>
            </a:endParaRPr>
          </a:p>
        </p:txBody>
      </p:sp>
      <p:pic>
        <p:nvPicPr>
          <p:cNvPr id="5" name="Picture 6" descr="P21 milie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825" y="1704975"/>
            <a:ext cx="392430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496" y="116632"/>
            <a:ext cx="3845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926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C00000"/>
                </a:solidFill>
                <a:cs typeface="Arial" pitchFamily="34" charset="0"/>
              </a:rPr>
              <a:t>St</a:t>
            </a:r>
            <a:r>
              <a:rPr lang="en-GB" sz="2400" b="1" dirty="0" smtClean="0">
                <a:solidFill>
                  <a:srgbClr val="C00000"/>
                </a:solidFill>
                <a:cs typeface="Arial" pitchFamily="34" charset="0"/>
              </a:rPr>
              <a:t>orage Conditions</a:t>
            </a:r>
            <a:endParaRPr lang="en-US" sz="2400" b="1" dirty="0">
              <a:solidFill>
                <a:srgbClr val="C00000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212" y="1268760"/>
            <a:ext cx="8360506" cy="4793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572000" y="5877272"/>
            <a:ext cx="838200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dirty="0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Year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 rot="10800000">
            <a:off x="0" y="2636912"/>
            <a:ext cx="551090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squar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dirty="0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Quad. BTU</a:t>
            </a: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6660232" y="1412776"/>
            <a:ext cx="83820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dirty="0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Oil</a:t>
            </a: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5076056" y="2276872"/>
            <a:ext cx="838200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dirty="0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Coal</a:t>
            </a:r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7334200" y="2276872"/>
            <a:ext cx="83820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dirty="0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NG</a:t>
            </a: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5796136" y="4005064"/>
            <a:ext cx="1447800" cy="825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dirty="0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Nuclear</a:t>
            </a: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6588224" y="4653136"/>
            <a:ext cx="1905000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dirty="0" smtClean="0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Renewable</a:t>
            </a:r>
            <a:endParaRPr lang="en-US" sz="2400" b="1" dirty="0">
              <a:solidFill>
                <a:srgbClr val="000000"/>
              </a:solidFill>
              <a:ea typeface="WenQuanYi Micro Hei" charset="0"/>
              <a:cs typeface="WenQuanYi Micro He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36235"/>
            <a:ext cx="283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Energy Consumption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5379" y="6309320"/>
            <a:ext cx="1518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Source: IEA (2011)</a:t>
            </a:r>
            <a:endParaRPr lang="en-GB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6165304"/>
            <a:ext cx="399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Quad BTU = 10</a:t>
            </a:r>
            <a:r>
              <a:rPr lang="en-GB" baseline="30000" dirty="0" smtClean="0">
                <a:solidFill>
                  <a:srgbClr val="0070C0"/>
                </a:solidFill>
              </a:rPr>
              <a:t>15</a:t>
            </a:r>
            <a:r>
              <a:rPr lang="en-GB" dirty="0" smtClean="0">
                <a:solidFill>
                  <a:srgbClr val="0070C0"/>
                </a:solidFill>
              </a:rPr>
              <a:t> BTU = 33.434 GW-years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05835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smtClean="0">
                <a:hlinkClick r:id="rId2"/>
              </a:rPr>
              <a:t>http://www.youtube.com/watch?v=azLVjYij5U4&amp;list=PL9C407E83C278B36F</a:t>
            </a:r>
            <a:endParaRPr lang="en-GB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5496" y="116632"/>
            <a:ext cx="393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0" y="692696"/>
            <a:ext cx="9144000" cy="43204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j-ea"/>
                <a:cs typeface="Arial" charset="0"/>
                <a:sym typeface="Arial" charset="0"/>
              </a:rPr>
              <a:t>Immobilization and </a:t>
            </a:r>
            <a:r>
              <a:rPr lang="en-US" sz="2400" b="1" dirty="0" smtClean="0">
                <a:solidFill>
                  <a:srgbClr val="C00000"/>
                </a:solidFill>
                <a:ea typeface="+mj-ea"/>
                <a:cs typeface="Arial" charset="0"/>
                <a:sym typeface="Arial" charset="0"/>
              </a:rPr>
              <a:t>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j-ea"/>
                <a:cs typeface="Arial" charset="0"/>
                <a:sym typeface="Arial" charset="0"/>
              </a:rPr>
              <a:t>rapping Mechanisms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+mj-ea"/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73431"/>
            <a:ext cx="6300192" cy="271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559" y="2852936"/>
            <a:ext cx="2946441" cy="373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496" y="116632"/>
            <a:ext cx="3845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Rot="1" noChangeArrowheads="1"/>
          </p:cNvSpPr>
          <p:nvPr/>
        </p:nvSpPr>
        <p:spPr>
          <a:xfrm>
            <a:off x="0" y="1052736"/>
            <a:ext cx="9144000" cy="259228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Physical blocking by </a:t>
            </a:r>
          </a:p>
          <a:p>
            <a:pPr marL="742950" marR="0" lvl="1" indent="-285750" algn="l" defTabSz="914400" rtl="0" eaLnBrk="1" fontAlgn="base" latinLnBrk="0" hangingPunct="1"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structural traps (anticlines, unconformities or faults)</a:t>
            </a:r>
          </a:p>
          <a:p>
            <a:pPr marL="742950" marR="0" lvl="1" indent="-285750" algn="l" defTabSz="914400" rtl="0" eaLnBrk="1" fontAlgn="base" latinLnBrk="0" hangingPunct="1"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stratigraphic</a:t>
            </a: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 traps (change in type of rock layer)</a:t>
            </a:r>
          </a:p>
          <a:p>
            <a:pPr marL="342900" marR="0" lvl="0" indent="-342900" algn="l" defTabSz="914400" rtl="0" eaLnBrk="1" fontAlgn="base" latinLnBrk="0" hangingPunct="1"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Hydrodynamic trapping by extremely slow migration rates of reservoir brine</a:t>
            </a:r>
          </a:p>
          <a:p>
            <a:pPr marL="342900" marR="0" lvl="0" indent="-342900" algn="l" defTabSz="914400" rtl="0" eaLnBrk="1" fontAlgn="base" latinLnBrk="0" hangingPunct="1"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Residual gas trapping by capillary forces in pore</a:t>
            </a:r>
          </a:p>
          <a:p>
            <a:pPr marL="342900" marR="0" lvl="0" indent="12700" algn="l" defTabSz="914400" rtl="0" eaLnBrk="1" fontAlgn="base" latinLnBrk="0" hangingPunct="1"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spaces</a:t>
            </a:r>
          </a:p>
          <a:p>
            <a:pPr marL="342900" marR="0" lvl="0" indent="-342900" algn="l" defTabSz="914400" rtl="0" eaLnBrk="1" fontAlgn="base" latinLnBrk="0" hangingPunct="1"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Negative buoyancy in case </a:t>
            </a:r>
            <a:r>
              <a:rPr kumimoji="0" lang="nl-NL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C</a:t>
            </a: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  <a:sym typeface="Gill Sans" charset="0"/>
              </a:rPr>
              <a:t>O</a:t>
            </a:r>
            <a:r>
              <a:rPr kumimoji="0" lang="en-GB" sz="24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  <a:sym typeface="Gill Sans" charset="0"/>
              </a:rPr>
              <a:t>2</a:t>
            </a: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 is denser than </a:t>
            </a:r>
          </a:p>
          <a:p>
            <a:pPr marL="342900" marR="0" lvl="0" indent="12700" algn="l" defTabSz="914400" rtl="0" eaLnBrk="1" fontAlgn="base" latinLnBrk="0" hangingPunct="1"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its host rock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Arial" pitchFamily="34" charset="0"/>
              <a:sym typeface="Gill Sans" charset="0"/>
            </a:endParaRPr>
          </a:p>
        </p:txBody>
      </p:sp>
      <p:sp>
        <p:nvSpPr>
          <p:cNvPr id="11" name="Rectangle 2"/>
          <p:cNvSpPr txBox="1">
            <a:spLocks noRot="1" noChangeArrowheads="1"/>
          </p:cNvSpPr>
          <p:nvPr/>
        </p:nvSpPr>
        <p:spPr>
          <a:xfrm>
            <a:off x="0" y="692696"/>
            <a:ext cx="9144000" cy="43204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j-ea"/>
                <a:cs typeface="Arial" charset="0"/>
                <a:sym typeface="Arial" charset="0"/>
              </a:rPr>
              <a:t>Immobilization and </a:t>
            </a:r>
            <a:r>
              <a:rPr lang="en-US" sz="2400" b="1" dirty="0" smtClean="0">
                <a:solidFill>
                  <a:srgbClr val="C00000"/>
                </a:solidFill>
                <a:ea typeface="+mj-ea"/>
                <a:cs typeface="Arial" charset="0"/>
                <a:sym typeface="Arial" charset="0"/>
              </a:rPr>
              <a:t>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j-ea"/>
                <a:cs typeface="Arial" charset="0"/>
                <a:sym typeface="Arial" charset="0"/>
              </a:rPr>
              <a:t>rapping Mechanisms: 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j-ea"/>
                <a:cs typeface="Arial" charset="0"/>
                <a:sym typeface="Arial" charset="0"/>
              </a:rPr>
              <a:t>Physical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116632"/>
            <a:ext cx="3845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Rot="1" noChangeArrowheads="1"/>
          </p:cNvSpPr>
          <p:nvPr/>
        </p:nvSpPr>
        <p:spPr>
          <a:xfrm>
            <a:off x="0" y="2708920"/>
            <a:ext cx="9144000" cy="2304256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Adsorption onto coal or organic-rich </a:t>
            </a:r>
            <a:r>
              <a:rPr kumimoji="0" lang="en-GB" sz="24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shales</a:t>
            </a: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: permanently reduced mobility</a:t>
            </a:r>
          </a:p>
          <a:p>
            <a:pPr marL="342900" marR="0" lvl="0" indent="-342900" algn="just" defTabSz="914400" rtl="0" eaLnBrk="1" fontAlgn="base" latinLnBrk="0" hangingPunct="1"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Mineralization into carbonate mineral phases: permanently reduced mobility</a:t>
            </a:r>
          </a:p>
          <a:p>
            <a:pPr marL="342900" marR="0" lvl="0" indent="-342900" algn="just" defTabSz="914400" rtl="0" eaLnBrk="1" fontAlgn="base" latinLnBrk="0" hangingPunct="1"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Solubility trapping: </a:t>
            </a:r>
            <a:r>
              <a:rPr kumimoji="0" lang="nl-NL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C</a:t>
            </a: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  <a:sym typeface="Gill Sans" charset="0"/>
              </a:rPr>
              <a:t>O</a:t>
            </a:r>
            <a:r>
              <a:rPr kumimoji="0" lang="en-GB" sz="24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  <a:sym typeface="Gill Sans" charset="0"/>
              </a:rPr>
              <a:t>2</a:t>
            </a: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 dissolved in formation waters forming one single phase: </a:t>
            </a:r>
            <a:r>
              <a:rPr kumimoji="0" lang="en-GB" sz="240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 </a:t>
            </a: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greatly reduced mobility</a:t>
            </a:r>
          </a:p>
        </p:txBody>
      </p:sp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0" y="1484784"/>
            <a:ext cx="9144000" cy="50676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j-ea"/>
                <a:cs typeface="Arial" charset="0"/>
                <a:sym typeface="Arial" charset="0"/>
              </a:rPr>
              <a:t>Immobilization and trapping mechanisms: </a:t>
            </a:r>
            <a:r>
              <a:rPr kumimoji="0" lang="en-GB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j-ea"/>
                <a:cs typeface="Arial" charset="0"/>
                <a:sym typeface="Arial" charset="0"/>
              </a:rPr>
              <a:t>Chemical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+mj-ea"/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6" y="116632"/>
            <a:ext cx="3845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 descr="storage_table043"/>
          <p:cNvPicPr>
            <a:picLocks noChangeAspect="1" noChangeArrowheads="1"/>
          </p:cNvPicPr>
          <p:nvPr/>
        </p:nvPicPr>
        <p:blipFill>
          <a:blip r:embed="rId2" cstate="print"/>
          <a:srcRect r="-14" b="43"/>
          <a:stretch>
            <a:fillRect/>
          </a:stretch>
        </p:blipFill>
        <p:spPr bwMode="auto">
          <a:xfrm>
            <a:off x="179512" y="1412776"/>
            <a:ext cx="8820472" cy="373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://www.co2crc.com.au/images/imagelibrary/gen_diag/world_projects_a_med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2736"/>
            <a:ext cx="8820490" cy="5237774"/>
          </a:xfrm>
          <a:prstGeom prst="rect">
            <a:avLst/>
          </a:prstGeom>
          <a:noFill/>
        </p:spPr>
      </p:pic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96" y="116632"/>
            <a:ext cx="58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Storage: Main Facilities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7544" y="1052736"/>
          <a:ext cx="7920880" cy="44742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038097"/>
                <a:gridCol w="1683641"/>
                <a:gridCol w="1925578"/>
                <a:gridCol w="1151966"/>
                <a:gridCol w="1121598"/>
              </a:tblGrid>
              <a:tr h="72008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Country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Location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Capacity (Mt CO</a:t>
                      </a:r>
                      <a:r>
                        <a:rPr lang="en-GB" sz="1800" baseline="-25000" dirty="0" smtClean="0"/>
                        <a:t>2</a:t>
                      </a:r>
                      <a:r>
                        <a:rPr lang="en-GB" sz="1800" dirty="0" smtClean="0"/>
                        <a:t>/year)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Start Year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Storage</a:t>
                      </a:r>
                      <a:r>
                        <a:rPr lang="en-GB" sz="1800" baseline="0" dirty="0" smtClean="0"/>
                        <a:t> Type</a:t>
                      </a:r>
                      <a:endParaRPr lang="en-GB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USA (Texas)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Val Verde</a:t>
                      </a:r>
                    </a:p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(Gas plant)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1.3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1972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EOR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USA (Oklahoma)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Enid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0.7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1982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EOR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USA (Wyoming)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Shute Creek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7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1986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EOR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Norway </a:t>
                      </a:r>
                    </a:p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(North Sea)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 smtClean="0">
                          <a:solidFill>
                            <a:srgbClr val="0070C0"/>
                          </a:solidFill>
                        </a:rPr>
                        <a:t>Sleipner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1996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LGS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USA (North Dakota)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Great Plains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2000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EOR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Algeria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In </a:t>
                      </a:r>
                      <a:r>
                        <a:rPr lang="en-GB" sz="1600" dirty="0" err="1" smtClean="0">
                          <a:solidFill>
                            <a:srgbClr val="0070C0"/>
                          </a:solidFill>
                        </a:rPr>
                        <a:t>Saliah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2004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LGS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Norway (Barents Sea)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 smtClean="0">
                          <a:solidFill>
                            <a:srgbClr val="0070C0"/>
                          </a:solidFill>
                        </a:rPr>
                        <a:t>Snohvit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0.7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2008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LGS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USA </a:t>
                      </a:r>
                      <a:r>
                        <a:rPr lang="en-GB" sz="1600" baseline="0" dirty="0" smtClean="0">
                          <a:solidFill>
                            <a:srgbClr val="0070C0"/>
                          </a:solidFill>
                        </a:rPr>
                        <a:t>(Texas)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Century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8.4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2010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rgbClr val="0070C0"/>
                          </a:solidFill>
                        </a:rPr>
                        <a:t>EOR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>
                          <a:solidFill>
                            <a:srgbClr val="C00000"/>
                          </a:solidFill>
                        </a:rPr>
                        <a:t>Total</a:t>
                      </a:r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>
                          <a:solidFill>
                            <a:srgbClr val="C00000"/>
                          </a:solidFill>
                        </a:rPr>
                        <a:t>23.1</a:t>
                      </a:r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021288"/>
            <a:ext cx="3001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0070C0"/>
                </a:solidFill>
              </a:rPr>
              <a:t>LGS:</a:t>
            </a:r>
            <a:r>
              <a:rPr lang="en-GB" sz="1600" dirty="0" smtClean="0">
                <a:solidFill>
                  <a:srgbClr val="0070C0"/>
                </a:solidFill>
              </a:rPr>
              <a:t> Long-term geological storage</a:t>
            </a:r>
          </a:p>
          <a:p>
            <a:r>
              <a:rPr lang="en-GB" sz="1600" b="1" dirty="0" smtClean="0">
                <a:solidFill>
                  <a:srgbClr val="0070C0"/>
                </a:solidFill>
              </a:rPr>
              <a:t>EOR:</a:t>
            </a:r>
            <a:r>
              <a:rPr lang="en-GB" sz="1600" dirty="0" smtClean="0">
                <a:solidFill>
                  <a:srgbClr val="0070C0"/>
                </a:solidFill>
              </a:rPr>
              <a:t> Enhanced oil recovery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2320" y="6237312"/>
            <a:ext cx="1518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Source: IEA (2013)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5496" y="116632"/>
            <a:ext cx="58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Storage: Main Facilities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Rectangle 2"/>
          <p:cNvSpPr txBox="1">
            <a:spLocks noRot="1" noChangeArrowheads="1"/>
          </p:cNvSpPr>
          <p:nvPr/>
        </p:nvSpPr>
        <p:spPr>
          <a:xfrm>
            <a:off x="323528" y="980728"/>
            <a:ext cx="8305800" cy="5256584"/>
          </a:xfrm>
          <a:prstGeom prst="rect">
            <a:avLst/>
          </a:prstGeom>
        </p:spPr>
        <p:txBody>
          <a:bodyPr/>
          <a:lstStyle/>
          <a:p>
            <a:pPr marL="342900" lvl="0" indent="-342900" algn="just" fontAlgn="base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0" lang="nl-NL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Leakage of CO</a:t>
            </a:r>
            <a:r>
              <a:rPr kumimoji="0" lang="nl-NL" sz="24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2</a:t>
            </a:r>
            <a:r>
              <a:rPr lang="nl-NL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 </a:t>
            </a:r>
            <a:r>
              <a:rPr lang="nl-NL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(</a:t>
            </a:r>
            <a:r>
              <a:rPr lang="nl-NL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and also CH</a:t>
            </a:r>
            <a:r>
              <a:rPr lang="nl-NL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4</a:t>
            </a:r>
            <a:r>
              <a:rPr kumimoji="0" lang="nl-NL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) to atmosphere;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Stress (and overpressure)</a:t>
            </a:r>
            <a:r>
              <a:rPr kumimoji="0" lang="nl-NL" sz="240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 </a:t>
            </a:r>
            <a:r>
              <a:rPr kumimoji="0" lang="nl-NL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in the geological structures can cause micro-seismicity leading to small earthquakes;</a:t>
            </a:r>
          </a:p>
          <a:p>
            <a:pPr marL="342900" lvl="0" indent="-342900" algn="just" fontAlgn="base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0" lang="nl-NL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Migration </a:t>
            </a:r>
            <a:r>
              <a:rPr lang="nl-NL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of CO</a:t>
            </a:r>
            <a:r>
              <a:rPr lang="nl-NL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2 </a:t>
            </a:r>
            <a:r>
              <a:rPr kumimoji="0" lang="nl-NL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plumes, displacing brines from the chosen geological formation to others that may</a:t>
            </a:r>
            <a:r>
              <a:rPr kumimoji="0" lang="nl-NL" sz="240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 contain fresh water (e.g., aquifers)</a:t>
            </a:r>
            <a:r>
              <a:rPr lang="nl-NL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;</a:t>
            </a:r>
          </a:p>
          <a:p>
            <a:pPr marL="342900" lvl="0" indent="-342900" algn="just" fontAlgn="base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0" lang="nl-NL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Decrease</a:t>
            </a:r>
            <a:r>
              <a:rPr kumimoji="0" lang="nl-NL" sz="240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 soil’s and water’s pH causing (a) calcium dissolution, (b) increasing in water hardness, and (c) release of metals (trace);</a:t>
            </a:r>
          </a:p>
          <a:p>
            <a:pPr marL="342900" lvl="0" indent="-342900" algn="just" fontAlgn="base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nl-NL" sz="2400" baseline="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Thus  monitoring the site is crucial to assess the conditions of the </a:t>
            </a:r>
            <a:r>
              <a:rPr lang="nl-NL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CO</a:t>
            </a:r>
            <a:r>
              <a:rPr lang="nl-NL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2 </a:t>
            </a:r>
            <a:r>
              <a:rPr lang="nl-NL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plume migration and the reliability of the traping mechanisms.</a:t>
            </a:r>
            <a:endParaRPr kumimoji="0" lang="nl-NL" sz="240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Arial" pitchFamily="34" charset="0"/>
              <a:sym typeface="Gill Sans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240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Arial" pitchFamily="34" charset="0"/>
              <a:sym typeface="Gill Sans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240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Arial" pitchFamily="34" charset="0"/>
              <a:sym typeface="Gill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116632"/>
            <a:ext cx="769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0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0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000" b="1" dirty="0" smtClean="0">
                <a:solidFill>
                  <a:schemeClr val="bg1"/>
                </a:solidFill>
                <a:cs typeface="Arial" pitchFamily="34" charset="0"/>
              </a:rPr>
              <a:t> Storage: Main Geological and Environmental Risks</a:t>
            </a:r>
            <a:endParaRPr 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6" y="116632"/>
            <a:ext cx="5340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Technologies 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for CO</a:t>
            </a:r>
            <a:r>
              <a:rPr lang="en-GB" sz="2400" b="1" baseline="-25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cs typeface="Arial" pitchFamily="34" charset="0"/>
              </a:rPr>
              <a:t> Storage: Long-Term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0" y="692696"/>
            <a:ext cx="9144000" cy="3456384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CO</a:t>
            </a:r>
            <a:r>
              <a:rPr kumimoji="0" lang="en-GB" sz="24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2</a:t>
            </a: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 dissolution in brine:</a:t>
            </a:r>
          </a:p>
          <a:p>
            <a:pPr marL="342900" lvl="0" indent="-342900" algn="ctr" fontAlgn="base">
              <a:spcAft>
                <a:spcPct val="0"/>
              </a:spcAft>
              <a:defRPr/>
            </a:pP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CO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 + H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O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 H</a:t>
            </a:r>
            <a:r>
              <a:rPr lang="en-GB" sz="2400" baseline="30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+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 + HCO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3</a:t>
            </a:r>
            <a:r>
              <a:rPr lang="en-GB" sz="2400" baseline="30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-</a:t>
            </a:r>
          </a:p>
          <a:p>
            <a:pPr marL="342900" marR="0" lvl="0" indent="-342900" algn="just" defTabSz="914400" rtl="0" eaLnBrk="1" fontAlgn="base" latinLnBrk="0" hangingPunct="1"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Calcium carbonate dissolution:</a:t>
            </a:r>
          </a:p>
          <a:p>
            <a:pPr marL="342900" lvl="0" indent="-342900" algn="ctr" fontAlgn="base">
              <a:spcAft>
                <a:spcPct val="0"/>
              </a:spcAft>
              <a:defRPr/>
            </a:pP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CaCO3 +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H</a:t>
            </a:r>
            <a:r>
              <a:rPr lang="en-GB" sz="2400" baseline="30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+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 + HCO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3</a:t>
            </a:r>
            <a:r>
              <a:rPr lang="en-GB" sz="2400" baseline="30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-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 Ca(HCO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3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)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 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2</a:t>
            </a:r>
          </a:p>
          <a:p>
            <a:pPr marL="342900" marR="0" lvl="0" indent="-342900" algn="just" defTabSz="914400" rtl="0" eaLnBrk="1" fontAlgn="base" latinLnBrk="0" hangingPunct="1"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Mineral precipitation:</a:t>
            </a:r>
          </a:p>
          <a:p>
            <a:pPr marL="342900" lvl="0" indent="-342900" algn="ctr" fontAlgn="base">
              <a:spcAft>
                <a:spcPct val="0"/>
              </a:spcAft>
              <a:defRPr/>
            </a:pP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(Ca, Mg, Fe)</a:t>
            </a:r>
            <a:r>
              <a:rPr lang="en-GB" sz="2400" baseline="30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+2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 +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HCO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3</a:t>
            </a:r>
            <a:r>
              <a:rPr lang="en-GB" sz="2400" baseline="30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-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 (Ca, Mg, Fe)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 CO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3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 +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H</a:t>
            </a:r>
            <a:r>
              <a:rPr lang="en-GB" sz="2400" baseline="30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+</a:t>
            </a:r>
          </a:p>
          <a:p>
            <a:pPr marL="342900" lvl="0" indent="-342900" algn="ctr" fontAlgn="base">
              <a:spcAft>
                <a:spcPct val="0"/>
              </a:spcAft>
              <a:defRPr/>
            </a:pP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CaAl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Si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O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8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+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H</a:t>
            </a:r>
            <a:r>
              <a:rPr lang="en-GB" sz="2400" baseline="30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+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+ H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O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 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Al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Si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2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O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5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(OH)</a:t>
            </a:r>
            <a:r>
              <a:rPr lang="en-GB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4</a:t>
            </a:r>
            <a:r>
              <a:rPr lang="en-GB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 </a:t>
            </a:r>
            <a:endParaRPr kumimoji="0" lang="en-GB" sz="2400" i="0" u="none" strike="noStrike" kern="1200" cap="none" spc="0" normalizeH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Arial" pitchFamily="34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356992"/>
            <a:ext cx="3581400" cy="320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520" y="3717032"/>
            <a:ext cx="5040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CO</a:t>
            </a:r>
            <a:r>
              <a:rPr lang="en-GB" sz="2400" baseline="-25000" dirty="0" smtClean="0">
                <a:solidFill>
                  <a:srgbClr val="0070C0"/>
                </a:solidFill>
              </a:rPr>
              <a:t>2</a:t>
            </a:r>
            <a:r>
              <a:rPr lang="en-GB" sz="2400" dirty="0" smtClean="0">
                <a:solidFill>
                  <a:srgbClr val="0070C0"/>
                </a:solidFill>
              </a:rPr>
              <a:t> dissolves into the reservoir fluids</a:t>
            </a:r>
          </a:p>
          <a:p>
            <a:pPr marL="355600" indent="-355600" algn="just"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CO</a:t>
            </a:r>
            <a:r>
              <a:rPr lang="en-GB" sz="2400" baseline="-25000" dirty="0" smtClean="0">
                <a:solidFill>
                  <a:srgbClr val="0070C0"/>
                </a:solidFill>
              </a:rPr>
              <a:t>2</a:t>
            </a:r>
            <a:r>
              <a:rPr lang="en-GB" sz="2400" dirty="0" smtClean="0">
                <a:solidFill>
                  <a:srgbClr val="0070C0"/>
                </a:solidFill>
              </a:rPr>
              <a:t> + H</a:t>
            </a:r>
            <a:r>
              <a:rPr lang="en-GB" sz="2400" baseline="-25000" dirty="0" smtClean="0">
                <a:solidFill>
                  <a:srgbClr val="0070C0"/>
                </a:solidFill>
              </a:rPr>
              <a:t>2</a:t>
            </a:r>
            <a:r>
              <a:rPr lang="en-GB" sz="2400" dirty="0" smtClean="0">
                <a:solidFill>
                  <a:srgbClr val="0070C0"/>
                </a:solidFill>
              </a:rPr>
              <a:t>O  is denser than H</a:t>
            </a:r>
            <a:r>
              <a:rPr lang="en-GB" sz="2400" baseline="-25000" dirty="0" smtClean="0">
                <a:solidFill>
                  <a:srgbClr val="0070C0"/>
                </a:solidFill>
              </a:rPr>
              <a:t>2</a:t>
            </a:r>
            <a:r>
              <a:rPr lang="en-GB" sz="2400" dirty="0" smtClean="0">
                <a:solidFill>
                  <a:srgbClr val="0070C0"/>
                </a:solidFill>
              </a:rPr>
              <a:t>O</a:t>
            </a:r>
          </a:p>
          <a:p>
            <a:pPr marL="355600" indent="-355600" algn="just"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CO</a:t>
            </a:r>
            <a:r>
              <a:rPr lang="en-GB" sz="2400" baseline="-25000" dirty="0" smtClean="0">
                <a:solidFill>
                  <a:srgbClr val="0070C0"/>
                </a:solidFill>
              </a:rPr>
              <a:t>2</a:t>
            </a:r>
            <a:r>
              <a:rPr lang="en-GB" sz="2400" dirty="0" smtClean="0">
                <a:solidFill>
                  <a:srgbClr val="0070C0"/>
                </a:solidFill>
              </a:rPr>
              <a:t> is ‘slowly’ sequestrated by the minerals</a:t>
            </a:r>
          </a:p>
          <a:p>
            <a:pPr marL="355600" indent="-355600" algn="just"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en-GB" sz="2400" dirty="0" smtClean="0">
                <a:solidFill>
                  <a:srgbClr val="0070C0"/>
                </a:solidFill>
              </a:rPr>
              <a:t>Through time </a:t>
            </a:r>
            <a:r>
              <a:rPr lang="en-GB" sz="2400" dirty="0" smtClean="0">
                <a:solidFill>
                  <a:srgbClr val="0070C0"/>
                </a:solidFill>
                <a:sym typeface="Wingdings" pitchFamily="2" charset="2"/>
              </a:rPr>
              <a:t> low probability of </a:t>
            </a:r>
            <a:r>
              <a:rPr lang="en-GB" sz="2400" dirty="0" smtClean="0">
                <a:solidFill>
                  <a:srgbClr val="0070C0"/>
                </a:solidFill>
              </a:rPr>
              <a:t>CO</a:t>
            </a:r>
            <a:r>
              <a:rPr lang="en-GB" sz="2400" baseline="-25000" dirty="0" smtClean="0">
                <a:solidFill>
                  <a:srgbClr val="0070C0"/>
                </a:solidFill>
              </a:rPr>
              <a:t>2</a:t>
            </a:r>
            <a:r>
              <a:rPr lang="en-GB" sz="2400" dirty="0" smtClean="0">
                <a:solidFill>
                  <a:srgbClr val="0070C0"/>
                </a:solidFill>
              </a:rPr>
              <a:t> leakage</a:t>
            </a:r>
            <a:endParaRPr lang="en-GB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Rectangle 3"/>
          <p:cNvSpPr txBox="1">
            <a:spLocks noRot="1" noChangeArrowheads="1"/>
          </p:cNvSpPr>
          <p:nvPr/>
        </p:nvSpPr>
        <p:spPr>
          <a:xfrm>
            <a:off x="179512" y="764704"/>
            <a:ext cx="8640960" cy="576064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Increase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 of energy demands 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Wingdings" pitchFamily="2" charset="2"/>
              </a:rPr>
              <a:t> leading to larger GHG emissions;</a:t>
            </a:r>
          </a:p>
          <a:p>
            <a:pPr marL="342900" lvl="0" indent="-342900" algn="just" fontAlgn="base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en-US" sz="2400" baseline="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There is no easy solution for</a:t>
            </a:r>
            <a:r>
              <a:rPr lang="en-US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 the CO</a:t>
            </a:r>
            <a:r>
              <a:rPr lang="en-US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2</a:t>
            </a:r>
            <a:r>
              <a:rPr lang="en-US" sz="240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 emission problem;</a:t>
            </a:r>
          </a:p>
          <a:p>
            <a:pPr marL="342900" lvl="0" indent="-342900" algn="just" fontAlgn="base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Wingdings" pitchFamily="2" charset="2"/>
              </a:rPr>
              <a:t>CCS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Wingdings" pitchFamily="2" charset="2"/>
              </a:rPr>
              <a:t> is one of the methods to mitigate GHG emissions along with low-carbon energy sources;</a:t>
            </a:r>
          </a:p>
          <a:p>
            <a:pPr marL="342900" lvl="0" indent="-342900" algn="just" fontAlgn="base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en-US" sz="2400" baseline="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Several technologies for </a:t>
            </a:r>
            <a:r>
              <a:rPr lang="en-US" sz="2400" b="1" i="1" baseline="0" dirty="0" smtClean="0">
                <a:solidFill>
                  <a:srgbClr val="0070C0"/>
                </a:solidFill>
                <a:cs typeface="Arial" pitchFamily="34" charset="0"/>
                <a:sym typeface="Wingdings" pitchFamily="2" charset="2"/>
              </a:rPr>
              <a:t>Capture;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Arial" pitchFamily="34" charset="0"/>
              <a:sym typeface="Gill Sans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Options for CO</a:t>
            </a:r>
            <a:r>
              <a:rPr lang="en-US" sz="2400" baseline="-250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2</a:t>
            </a:r>
            <a:r>
              <a:rPr lang="en-US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 transport: ships or pipelines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CO</a:t>
            </a:r>
            <a:r>
              <a:rPr kumimoji="0" lang="en-US" sz="24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2 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can be stored for a very long time (10000 yr) under high pressure and low temperature conditions;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cs typeface="Arial" pitchFamily="34" charset="0"/>
                <a:sym typeface="Gill Sans" charset="0"/>
              </a:rPr>
              <a:t>L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inkage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 with EOR technologies.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Several storage projects have already started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itchFamily="34" charset="0"/>
                <a:sym typeface="Gill Sans" charset="0"/>
              </a:rPr>
              <a:t>Leakage and other risk should be monitored carefully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sz="3200" dirty="0" smtClean="0">
                <a:latin typeface="+mn-lt"/>
              </a:rPr>
              <a:t>Conclusions</a:t>
            </a:r>
            <a:endParaRPr lang="en-GB" sz="3200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21088"/>
            <a:ext cx="6948264" cy="692696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64704"/>
            <a:ext cx="89644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M.E. Boot-</a:t>
            </a:r>
            <a:r>
              <a:rPr lang="en-GB" dirty="0" err="1" smtClean="0">
                <a:solidFill>
                  <a:srgbClr val="0070C0"/>
                </a:solidFill>
              </a:rPr>
              <a:t>Handford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en-GB" i="1" dirty="0" smtClean="0">
                <a:solidFill>
                  <a:srgbClr val="0070C0"/>
                </a:solidFill>
              </a:rPr>
              <a:t>et al.</a:t>
            </a:r>
            <a:r>
              <a:rPr lang="en-GB" dirty="0" smtClean="0">
                <a:solidFill>
                  <a:srgbClr val="0070C0"/>
                </a:solidFill>
              </a:rPr>
              <a:t> (2013) “Carbon Capture and Storage Update”, </a:t>
            </a:r>
            <a:r>
              <a:rPr lang="en-GB" i="1" dirty="0" smtClean="0">
                <a:solidFill>
                  <a:srgbClr val="0070C0"/>
                </a:solidFill>
              </a:rPr>
              <a:t>Energy &amp; Environmental Science</a:t>
            </a:r>
            <a:r>
              <a:rPr lang="en-GB" dirty="0" smtClean="0">
                <a:solidFill>
                  <a:srgbClr val="0070C0"/>
                </a:solidFill>
              </a:rPr>
              <a:t>, published online on Sept/13 </a:t>
            </a:r>
            <a:r>
              <a:rPr lang="en-GB" sz="1600" dirty="0" smtClean="0">
                <a:solidFill>
                  <a:srgbClr val="0070C0"/>
                </a:solidFill>
              </a:rPr>
              <a:t>(</a:t>
            </a:r>
            <a:r>
              <a:rPr lang="en-GB" sz="1600" b="1" dirty="0" smtClean="0">
                <a:hlinkClick r:id="rId2"/>
              </a:rPr>
              <a:t>DOI:</a:t>
            </a:r>
            <a:r>
              <a:rPr lang="en-GB" sz="1600" dirty="0" smtClean="0">
                <a:hlinkClick r:id="rId2"/>
              </a:rPr>
              <a:t> 10.1039/C3EE42350F</a:t>
            </a:r>
            <a:r>
              <a:rPr lang="en-GB" sz="1600" dirty="0" smtClean="0"/>
              <a:t>).</a:t>
            </a:r>
          </a:p>
          <a:p>
            <a:pPr marL="273050" indent="-2730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N. MacDowell </a:t>
            </a:r>
            <a:r>
              <a:rPr lang="en-GB" i="1" dirty="0" smtClean="0">
                <a:solidFill>
                  <a:srgbClr val="0070C0"/>
                </a:solidFill>
              </a:rPr>
              <a:t>et al.</a:t>
            </a:r>
            <a:r>
              <a:rPr lang="en-GB" dirty="0" smtClean="0">
                <a:solidFill>
                  <a:srgbClr val="0070C0"/>
                </a:solidFill>
              </a:rPr>
              <a:t> (2010) “An Overview of CO2 Capture Technologies”, </a:t>
            </a:r>
            <a:r>
              <a:rPr lang="en-GB" i="1" dirty="0" smtClean="0">
                <a:solidFill>
                  <a:srgbClr val="0070C0"/>
                </a:solidFill>
              </a:rPr>
              <a:t>Energy &amp; Environmental Science</a:t>
            </a:r>
            <a:r>
              <a:rPr lang="en-GB" dirty="0" smtClean="0">
                <a:solidFill>
                  <a:srgbClr val="0070C0"/>
                </a:solidFill>
              </a:rPr>
              <a:t>, 3:1645-1669 </a:t>
            </a:r>
            <a:r>
              <a:rPr lang="en-GB" sz="1600" dirty="0" smtClean="0">
                <a:solidFill>
                  <a:srgbClr val="0070C0"/>
                </a:solidFill>
              </a:rPr>
              <a:t>(</a:t>
            </a:r>
            <a:r>
              <a:rPr lang="en-GB" sz="1600" b="1" dirty="0" smtClean="0">
                <a:hlinkClick r:id="rId3"/>
              </a:rPr>
              <a:t>DOI: </a:t>
            </a:r>
            <a:r>
              <a:rPr lang="en-GB" sz="1600" dirty="0" smtClean="0">
                <a:hlinkClick r:id="rId3"/>
              </a:rPr>
              <a:t>10.1039/C004106H</a:t>
            </a:r>
            <a:r>
              <a:rPr lang="en-GB" sz="1600" dirty="0" smtClean="0"/>
              <a:t>)</a:t>
            </a:r>
            <a:r>
              <a:rPr lang="en-GB" sz="1600" dirty="0" smtClean="0">
                <a:solidFill>
                  <a:srgbClr val="0070C0"/>
                </a:solidFill>
              </a:rPr>
              <a:t>.</a:t>
            </a:r>
          </a:p>
          <a:p>
            <a:pPr marL="273050" indent="-2730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B. </a:t>
            </a:r>
            <a:r>
              <a:rPr lang="en-GB" dirty="0" err="1" smtClean="0">
                <a:solidFill>
                  <a:srgbClr val="0070C0"/>
                </a:solidFill>
              </a:rPr>
              <a:t>Nykvist</a:t>
            </a:r>
            <a:r>
              <a:rPr lang="en-GB" dirty="0" smtClean="0">
                <a:solidFill>
                  <a:srgbClr val="0070C0"/>
                </a:solidFill>
              </a:rPr>
              <a:t> (2013) “Ten times more difficult: Quantifying the carbon capture and storage challenge”, </a:t>
            </a:r>
            <a:r>
              <a:rPr lang="en-GB" i="1" dirty="0" smtClean="0">
                <a:solidFill>
                  <a:srgbClr val="0070C0"/>
                </a:solidFill>
              </a:rPr>
              <a:t>Energy Policy</a:t>
            </a:r>
            <a:r>
              <a:rPr lang="en-GB" dirty="0" smtClean="0">
                <a:solidFill>
                  <a:srgbClr val="0070C0"/>
                </a:solidFill>
              </a:rPr>
              <a:t>, 5:683-689 </a:t>
            </a:r>
            <a:r>
              <a:rPr lang="en-GB" sz="1600" dirty="0" smtClean="0">
                <a:solidFill>
                  <a:srgbClr val="0070C0"/>
                </a:solidFill>
              </a:rPr>
              <a:t>(</a:t>
            </a:r>
            <a:r>
              <a:rPr lang="en-GB" sz="1600" b="1" dirty="0" smtClean="0">
                <a:solidFill>
                  <a:srgbClr val="0070C0"/>
                </a:solidFill>
                <a:hlinkClick r:id="rId4"/>
              </a:rPr>
              <a:t>DOI:</a:t>
            </a:r>
            <a:r>
              <a:rPr lang="en-GB" sz="1600" dirty="0" smtClean="0">
                <a:solidFill>
                  <a:srgbClr val="0070C0"/>
                </a:solidFill>
                <a:hlinkClick r:id="rId4"/>
              </a:rPr>
              <a:t> 10.1016/j.enpol.2012.12.026</a:t>
            </a:r>
            <a:r>
              <a:rPr lang="en-GB" sz="1600" dirty="0" smtClean="0">
                <a:solidFill>
                  <a:srgbClr val="0070C0"/>
                </a:solidFill>
              </a:rPr>
              <a:t>).</a:t>
            </a:r>
          </a:p>
          <a:p>
            <a:pPr marL="273050" indent="-2730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EU Directive 2009/31/EC on the geological storage of carbon dioxide </a:t>
            </a:r>
            <a:r>
              <a:rPr lang="en-GB" sz="1600" dirty="0" smtClean="0">
                <a:solidFill>
                  <a:srgbClr val="0070C0"/>
                </a:solidFill>
              </a:rPr>
              <a:t>(</a:t>
            </a:r>
            <a:r>
              <a:rPr lang="en-GB" sz="1600" dirty="0" smtClean="0">
                <a:hlinkClick r:id="rId5"/>
              </a:rPr>
              <a:t>http://eur-lex.europa.eu/LexUriServ/LexUriServ.do?uri=OJ:L:2009:140:0114:0135:EN:PDF</a:t>
            </a:r>
            <a:r>
              <a:rPr lang="en-GB" sz="1600" dirty="0" smtClean="0"/>
              <a:t>).</a:t>
            </a:r>
            <a:r>
              <a:rPr lang="en-GB" sz="1600" b="1" dirty="0" smtClean="0">
                <a:solidFill>
                  <a:srgbClr val="0070C0"/>
                </a:solidFill>
              </a:rPr>
              <a:t> </a:t>
            </a:r>
          </a:p>
          <a:p>
            <a:pPr marL="273050" indent="-2730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International Energy Outlook 2013 (DoE/EIA-0484): </a:t>
            </a:r>
            <a:r>
              <a:rPr lang="en-GB" sz="1600" dirty="0" smtClean="0">
                <a:hlinkClick r:id="rId6"/>
              </a:rPr>
              <a:t>http://www.eia.gov/forecasts/ieo/pdf/0484(2013).pdf</a:t>
            </a:r>
            <a:endParaRPr lang="en-GB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Annual Energy </a:t>
            </a:r>
            <a:r>
              <a:rPr lang="en-GB" dirty="0" smtClean="0">
                <a:solidFill>
                  <a:srgbClr val="0070C0"/>
                </a:solidFill>
              </a:rPr>
              <a:t>Review </a:t>
            </a:r>
            <a:r>
              <a:rPr lang="en-GB" dirty="0" smtClean="0">
                <a:solidFill>
                  <a:srgbClr val="0070C0"/>
                </a:solidFill>
              </a:rPr>
              <a:t>2011 (DoE/EIA-0384): </a:t>
            </a:r>
            <a:r>
              <a:rPr lang="en-GB" sz="1600" dirty="0" smtClean="0">
                <a:hlinkClick r:id="rId7"/>
              </a:rPr>
              <a:t>http</a:t>
            </a:r>
            <a:r>
              <a:rPr lang="en-GB" sz="1600" dirty="0" smtClean="0">
                <a:hlinkClick r:id="rId7"/>
              </a:rPr>
              <a:t>://www.eia.gov/totalenergy/data/annual/pdf/aer.pdf</a:t>
            </a:r>
            <a:endParaRPr lang="en-GB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J.G.J. Olivier (2013) “Trends in Global CO2 Emissions: 2013 Report”, PBL Netherlands Environmental Assessment Agency: </a:t>
            </a:r>
            <a:r>
              <a:rPr lang="en-GB" sz="1600" dirty="0" smtClean="0">
                <a:hlinkClick r:id="rId8"/>
              </a:rPr>
              <a:t>http://www.pbl.nl/sites/default/files/cms/publicaties/pbl-2013-trends-in-global-co2-emissions-2013-report-1148.pdf</a:t>
            </a:r>
            <a:endParaRPr lang="en-GB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IEA (2013) “CO2 Capture Facilities and Capacities”: </a:t>
            </a:r>
            <a:r>
              <a:rPr lang="en-GB" sz="1600" dirty="0" smtClean="0">
                <a:hlinkClick r:id="rId9"/>
              </a:rPr>
              <a:t>http://www.iea.org/etp/tracking/ccs/</a:t>
            </a:r>
            <a:endParaRPr lang="en-GB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IEA (2011) “Technology Roadmap: Carbon Capture and Storage in Industrial Applications”:</a:t>
            </a:r>
            <a:r>
              <a:rPr lang="en-GB" dirty="0" smtClean="0">
                <a:solidFill>
                  <a:srgbClr val="0070C0"/>
                </a:solidFill>
                <a:hlinkClick r:id="rId10"/>
              </a:rPr>
              <a:t> </a:t>
            </a:r>
            <a:r>
              <a:rPr lang="en-GB" sz="1600" dirty="0" smtClean="0">
                <a:hlinkClick r:id="rId10"/>
              </a:rPr>
              <a:t>http://</a:t>
            </a:r>
            <a:r>
              <a:rPr lang="en-GB" sz="1600" dirty="0" smtClean="0">
                <a:hlinkClick r:id="rId10"/>
              </a:rPr>
              <a:t>www.iea.org/publications/freepublications/publication/ccs_industry.pdf</a:t>
            </a:r>
            <a:endParaRPr lang="en-GB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70C0"/>
                </a:solidFill>
              </a:rPr>
              <a:t>IPCC (2005) “IPCC Special Report on Carbon Dioxide Capture and Storage”: </a:t>
            </a:r>
            <a:r>
              <a:rPr lang="en-GB" sz="1600" dirty="0" smtClean="0">
                <a:hlinkClick r:id="rId11"/>
              </a:rPr>
              <a:t>http://www.ipcc.ch/pdf/special-reports/srccs/srccs_wholereport.pdf</a:t>
            </a:r>
            <a:endParaRPr lang="en-GB" sz="1600" dirty="0" smtClean="0"/>
          </a:p>
          <a:p>
            <a:pPr marL="273050" indent="-273050" algn="just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70C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70C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sz="3200" dirty="0" smtClean="0">
                <a:latin typeface="+mn-lt"/>
              </a:rPr>
              <a:t>Additional Reading</a:t>
            </a:r>
            <a:endParaRPr lang="en-GB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99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0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25379" y="6309320"/>
            <a:ext cx="1518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Source: IEA (2011)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36235"/>
            <a:ext cx="464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Industrial CO</a:t>
            </a:r>
            <a:r>
              <a:rPr lang="en-GB" sz="2400" b="1" baseline="-25000" dirty="0" smtClean="0">
                <a:solidFill>
                  <a:schemeClr val="bg1"/>
                </a:solidFill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</a:rPr>
              <a:t> Emission Projections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509120"/>
            <a:ext cx="91564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Global Primary:</a:t>
            </a:r>
            <a:endParaRPr lang="en-GB" dirty="0" smtClean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Energy supply: </a:t>
            </a:r>
            <a:r>
              <a:rPr lang="en-GB" dirty="0" smtClean="0">
                <a:solidFill>
                  <a:srgbClr val="C00000"/>
                </a:solidFill>
              </a:rPr>
              <a:t>12267</a:t>
            </a:r>
            <a:r>
              <a:rPr lang="en-GB" dirty="0" smtClean="0">
                <a:solidFill>
                  <a:srgbClr val="0070C0"/>
                </a:solidFill>
              </a:rPr>
              <a:t> million tonnes of oil equivalent (</a:t>
            </a:r>
            <a:r>
              <a:rPr lang="en-GB" dirty="0" err="1" smtClean="0">
                <a:solidFill>
                  <a:srgbClr val="0070C0"/>
                </a:solidFill>
              </a:rPr>
              <a:t>Mtoe</a:t>
            </a:r>
            <a:r>
              <a:rPr lang="en-GB" dirty="0" smtClean="0">
                <a:solidFill>
                  <a:srgbClr val="0070C0"/>
                </a:solidFill>
              </a:rPr>
              <a:t>) with,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  <a:sym typeface="Wingdings" panose="05000000000000000000" pitchFamily="2" charset="2"/>
              </a:rPr>
              <a:t>CO</a:t>
            </a:r>
            <a:r>
              <a:rPr lang="en-GB" baseline="-25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2</a:t>
            </a:r>
            <a:r>
              <a:rPr lang="en-GB" dirty="0" smtClean="0">
                <a:solidFill>
                  <a:srgbClr val="0070C0"/>
                </a:solidFill>
                <a:sym typeface="Wingdings" panose="05000000000000000000" pitchFamily="2" charset="2"/>
              </a:rPr>
              <a:t> emissions: 29 </a:t>
            </a:r>
            <a:r>
              <a:rPr lang="en-GB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Gt</a:t>
            </a:r>
            <a:endParaRPr lang="en-GB" dirty="0" smtClean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  <a:sym typeface="Wingdings" panose="05000000000000000000" pitchFamily="2" charset="2"/>
              </a:rPr>
              <a:t>Total industry and fuel transformation: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  <a:sym typeface="Wingdings" panose="05000000000000000000" pitchFamily="2" charset="2"/>
              </a:rPr>
              <a:t>Energy supply: </a:t>
            </a:r>
            <a:r>
              <a:rPr lang="en-GB" dirty="0" smtClean="0">
                <a:solidFill>
                  <a:srgbClr val="C00000"/>
                </a:solidFill>
                <a:sym typeface="Wingdings" panose="05000000000000000000" pitchFamily="2" charset="2"/>
              </a:rPr>
              <a:t>4254</a:t>
            </a:r>
            <a:r>
              <a:rPr lang="en-GB" dirty="0" smtClean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GB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Mtoe</a:t>
            </a:r>
            <a:r>
              <a:rPr lang="en-GB" dirty="0" smtClean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  <a:sym typeface="Wingdings" panose="05000000000000000000" pitchFamily="2" charset="2"/>
              </a:rPr>
              <a:t>CO</a:t>
            </a:r>
            <a:r>
              <a:rPr lang="en-GB" baseline="-25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2</a:t>
            </a:r>
            <a:r>
              <a:rPr lang="en-GB" dirty="0" smtClean="0">
                <a:solidFill>
                  <a:srgbClr val="0070C0"/>
                </a:solidFill>
                <a:sym typeface="Wingdings" panose="05000000000000000000" pitchFamily="2" charset="2"/>
              </a:rPr>
              <a:t> emissions: 7.4 </a:t>
            </a:r>
            <a:r>
              <a:rPr lang="en-GB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Gt</a:t>
            </a:r>
            <a:endParaRPr lang="en-GB" dirty="0" smtClean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2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 ...</a:t>
            </a:r>
            <a:endParaRPr lang="en-GB" sz="2400" b="1" dirty="0">
              <a:solidFill>
                <a:srgbClr val="C00000"/>
              </a:solidFill>
            </a:endParaRPr>
          </a:p>
        </p:txBody>
      </p:sp>
      <p:sp>
        <p:nvSpPr>
          <p:cNvPr id="9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5633" y="1052736"/>
            <a:ext cx="5576887" cy="4187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99530" y="2052861"/>
            <a:ext cx="5437188" cy="335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Line 3"/>
          <p:cNvSpPr>
            <a:spLocks noChangeShapeType="1"/>
          </p:cNvSpPr>
          <p:nvPr/>
        </p:nvSpPr>
        <p:spPr bwMode="auto">
          <a:xfrm flipV="1">
            <a:off x="3016820" y="2883124"/>
            <a:ext cx="1828800" cy="841375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4007420" y="4711924"/>
            <a:ext cx="3352800" cy="307975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598220" y="3489549"/>
            <a:ext cx="2209800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(60% of total)</a:t>
            </a:r>
          </a:p>
        </p:txBody>
      </p:sp>
      <p:sp>
        <p:nvSpPr>
          <p:cNvPr id="9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96" y="36235"/>
            <a:ext cx="527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Industrial CO</a:t>
            </a:r>
            <a:r>
              <a:rPr lang="en-GB" sz="2400" b="1" baseline="-25000" dirty="0" smtClean="0">
                <a:solidFill>
                  <a:schemeClr val="bg1"/>
                </a:solidFill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</a:rPr>
              <a:t> Emissions from Electricity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733256"/>
            <a:ext cx="9156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b="1" dirty="0" smtClean="0">
                <a:solidFill>
                  <a:srgbClr val="0070C0"/>
                </a:solidFill>
              </a:rPr>
              <a:t>2006: Total 10.5 </a:t>
            </a:r>
            <a:r>
              <a:rPr lang="en-GB" sz="2400" b="1" dirty="0" err="1" smtClean="0">
                <a:solidFill>
                  <a:srgbClr val="0070C0"/>
                </a:solidFill>
              </a:rPr>
              <a:t>Mtoe</a:t>
            </a:r>
            <a:r>
              <a:rPr lang="en-GB" sz="2400" b="1" dirty="0" smtClean="0">
                <a:solidFill>
                  <a:srgbClr val="0070C0"/>
                </a:solidFill>
              </a:rPr>
              <a:t>  or 79% of </a:t>
            </a:r>
            <a:r>
              <a:rPr lang="en-GB" sz="2400" b="1" dirty="0" smtClean="0">
                <a:solidFill>
                  <a:srgbClr val="0070C0"/>
                </a:solidFill>
              </a:rPr>
              <a:t>all emissions are from power plants to generate electricity. </a:t>
            </a:r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379" y="6309320"/>
            <a:ext cx="1518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Source: IEA (2011)</a:t>
            </a:r>
            <a:endParaRPr lang="en-GB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0" y="1916832"/>
            <a:ext cx="9144000" cy="288032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54720" tIns="91440" rIns="90000" bIns="46800"/>
          <a:lstStyle/>
          <a:p>
            <a:pPr marL="436563" indent="-319088" algn="just">
              <a:buClr>
                <a:srgbClr val="0070C0"/>
              </a:buClr>
              <a:buSzPct val="8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CO</a:t>
            </a:r>
            <a:r>
              <a:rPr lang="en-US" sz="2800" baseline="-250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2</a:t>
            </a:r>
            <a:r>
              <a:rPr lang="en-US" sz="28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 concentration 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is the highest </a:t>
            </a:r>
            <a:r>
              <a:rPr lang="en-US" sz="28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in 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the last 650k </a:t>
            </a:r>
            <a:r>
              <a:rPr lang="en-US" sz="28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years</a:t>
            </a:r>
          </a:p>
          <a:p>
            <a:pPr marL="436563" indent="-319088" algn="just">
              <a:buClr>
                <a:srgbClr val="0070C0"/>
              </a:buClr>
              <a:buSzPct val="8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Global </a:t>
            </a:r>
            <a:r>
              <a:rPr lang="en-US" sz="28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GHG emissions reduction 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challenge:</a:t>
            </a:r>
            <a:endParaRPr lang="en-US" sz="28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  <a:p>
            <a:pPr marL="728663" lvl="1" indent="-271463" algn="just">
              <a:spcBef>
                <a:spcPts val="700"/>
              </a:spcBef>
              <a:buClr>
                <a:srgbClr val="0070C0"/>
              </a:buClr>
              <a:buSzPct val="9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To cap CO</a:t>
            </a:r>
            <a:r>
              <a:rPr lang="en-US" sz="2800" baseline="-250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2 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conc. </a:t>
            </a:r>
            <a:r>
              <a:rPr lang="en-US" sz="28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at 450ppm 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  <a:sym typeface="Wingdings" pitchFamily="2" charset="2"/>
              </a:rPr>
              <a:t>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 leading to temperature rise of 2.0-2.4°C;</a:t>
            </a:r>
            <a:endParaRPr lang="en-US" sz="28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  <a:p>
            <a:pPr marL="728663" lvl="1" indent="-271463" algn="just">
              <a:spcBef>
                <a:spcPts val="675"/>
              </a:spcBef>
              <a:buClr>
                <a:srgbClr val="0070C0"/>
              </a:buClr>
              <a:buSzPct val="9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To reduce </a:t>
            </a:r>
            <a:r>
              <a:rPr lang="en-US" sz="28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2050 emissions to 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~75% </a:t>
            </a:r>
            <a:r>
              <a:rPr lang="en-US" sz="28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of 2000 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emissions 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  <a:sym typeface="Wingdings" pitchFamily="2" charset="2"/>
              </a:rPr>
              <a:t> to target reducing annual global emissions to 5 </a:t>
            </a:r>
            <a:r>
              <a:rPr lang="en-US" sz="2800" dirty="0" err="1" smtClean="0">
                <a:solidFill>
                  <a:srgbClr val="0070C0"/>
                </a:solidFill>
                <a:ea typeface="WenQuanYi Micro Hei" charset="0"/>
                <a:cs typeface="WenQuanYi Micro Hei" charset="0"/>
                <a:sym typeface="Wingdings" pitchFamily="2" charset="2"/>
              </a:rPr>
              <a:t>Gt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  <a:sym typeface="Wingdings" pitchFamily="2" charset="2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CO</a:t>
            </a:r>
            <a:r>
              <a:rPr lang="en-US" sz="2800" baseline="-250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2</a:t>
            </a:r>
            <a:r>
              <a:rPr lang="en-US" sz="28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.</a:t>
            </a:r>
            <a:endParaRPr lang="en-US" sz="28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87015"/>
            <a:ext cx="6721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IPCC Conclusions for Emissions Mitigation Potential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5892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sym typeface="Wingdings" pitchFamily="2" charset="2"/>
              </a:rPr>
              <a:t></a:t>
            </a:r>
            <a:r>
              <a:rPr lang="en-GB" sz="2800" b="1" dirty="0" smtClean="0">
                <a:solidFill>
                  <a:srgbClr val="C00000"/>
                </a:solidFill>
              </a:rPr>
              <a:t>So there is no ‘silver bullet’ to mitigate CO</a:t>
            </a:r>
            <a:r>
              <a:rPr lang="en-GB" sz="2800" b="1" baseline="-25000" dirty="0" smtClean="0">
                <a:solidFill>
                  <a:srgbClr val="C00000"/>
                </a:solidFill>
              </a:rPr>
              <a:t>2</a:t>
            </a:r>
            <a:r>
              <a:rPr lang="en-GB" sz="2800" b="1" dirty="0" smtClean="0">
                <a:solidFill>
                  <a:srgbClr val="C00000"/>
                </a:solidFill>
              </a:rPr>
              <a:t> emissions!</a:t>
            </a:r>
            <a:endParaRPr lang="en-GB" sz="2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80728"/>
            <a:ext cx="7391400" cy="4789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2276872"/>
            <a:ext cx="1905000" cy="2209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524328" y="6309320"/>
            <a:ext cx="1613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Source: </a:t>
            </a:r>
            <a:r>
              <a:rPr lang="en-GB" sz="1400" dirty="0" smtClean="0"/>
              <a:t>IPCC</a:t>
            </a:r>
            <a:r>
              <a:rPr lang="en-GB" sz="1400" dirty="0" smtClean="0"/>
              <a:t> </a:t>
            </a:r>
            <a:r>
              <a:rPr lang="en-GB" sz="1400" dirty="0" smtClean="0"/>
              <a:t>(</a:t>
            </a:r>
            <a:r>
              <a:rPr lang="en-GB" sz="1400" dirty="0" smtClean="0"/>
              <a:t>2005)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5496" y="87015"/>
            <a:ext cx="6721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IPCC Conclusions for Emissions Mitigation Potential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0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79512" y="764704"/>
            <a:ext cx="8784976" cy="57606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54720" tIns="91440" rIns="90000" bIns="46800"/>
          <a:lstStyle/>
          <a:p>
            <a:pPr marL="436563" indent="-319088" algn="just">
              <a:lnSpc>
                <a:spcPct val="80000"/>
              </a:lnSpc>
              <a:buClr>
                <a:srgbClr val="0070C0"/>
              </a:buClr>
              <a:buSzPct val="8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CA3102"/>
                </a:solidFill>
                <a:ea typeface="WenQuanYi Micro Hei" charset="0"/>
                <a:cs typeface="WenQuanYi Micro Hei" charset="0"/>
              </a:rPr>
              <a:t>CCS are set of process technologies aiming to remove CO</a:t>
            </a:r>
            <a:r>
              <a:rPr lang="en-US" sz="2400" baseline="-25000" dirty="0" smtClean="0">
                <a:solidFill>
                  <a:srgbClr val="CA3102"/>
                </a:solidFill>
                <a:ea typeface="WenQuanYi Micro Hei" charset="0"/>
                <a:cs typeface="WenQuanYi Micro Hei" charset="0"/>
              </a:rPr>
              <a:t>2</a:t>
            </a:r>
            <a:r>
              <a:rPr lang="en-US" sz="2400" dirty="0" smtClean="0">
                <a:solidFill>
                  <a:srgbClr val="CA3102"/>
                </a:solidFill>
                <a:ea typeface="WenQuanYi Micro Hei" charset="0"/>
                <a:cs typeface="WenQuanYi Micro Hei" charset="0"/>
              </a:rPr>
              <a:t> from industry fluid stream and reroute it into a contained storage site. </a:t>
            </a:r>
          </a:p>
          <a:p>
            <a:pPr marL="436563" indent="-319088" algn="just">
              <a:lnSpc>
                <a:spcPct val="80000"/>
              </a:lnSpc>
              <a:buClr>
                <a:srgbClr val="0070C0"/>
              </a:buClr>
              <a:buSzPct val="8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Capture</a:t>
            </a:r>
            <a:endParaRPr lang="en-US" sz="24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  <a:p>
            <a:pPr marL="728663" lvl="1" indent="-271463" algn="just">
              <a:lnSpc>
                <a:spcPct val="80000"/>
              </a:lnSpc>
              <a:spcBef>
                <a:spcPts val="650"/>
              </a:spcBef>
              <a:buClr>
                <a:srgbClr val="0070C0"/>
              </a:buClr>
              <a:buSzPct val="9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Power 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plants;</a:t>
            </a:r>
            <a:endParaRPr lang="en-US" sz="24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  <a:p>
            <a:pPr marL="728663" lvl="1" indent="-271463" algn="just">
              <a:lnSpc>
                <a:spcPct val="80000"/>
              </a:lnSpc>
              <a:spcBef>
                <a:spcPts val="650"/>
              </a:spcBef>
              <a:buClr>
                <a:srgbClr val="0070C0"/>
              </a:buClr>
              <a:buSzPct val="9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NG 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treatment;</a:t>
            </a:r>
            <a:endParaRPr lang="en-US" sz="24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  <a:p>
            <a:pPr marL="728663" lvl="1" indent="-271463" algn="just">
              <a:lnSpc>
                <a:spcPct val="80000"/>
              </a:lnSpc>
              <a:spcBef>
                <a:spcPts val="650"/>
              </a:spcBef>
              <a:buClr>
                <a:srgbClr val="0070C0"/>
              </a:buClr>
              <a:buSzPct val="9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Oil </a:t>
            </a: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refineries;</a:t>
            </a:r>
          </a:p>
          <a:p>
            <a:pPr marL="728663" lvl="1" indent="-271463" algn="just">
              <a:lnSpc>
                <a:spcPct val="80000"/>
              </a:lnSpc>
              <a:spcBef>
                <a:spcPts val="650"/>
              </a:spcBef>
              <a:buClr>
                <a:srgbClr val="0070C0"/>
              </a:buClr>
              <a:buSzPct val="9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etc</a:t>
            </a:r>
            <a:endParaRPr lang="en-US" sz="24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  <a:p>
            <a:pPr marL="436563" indent="-319088" algn="just">
              <a:lnSpc>
                <a:spcPct val="80000"/>
              </a:lnSpc>
              <a:buClr>
                <a:srgbClr val="0070C0"/>
              </a:buClr>
              <a:buSzPct val="8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Transportation</a:t>
            </a:r>
          </a:p>
          <a:p>
            <a:pPr marL="728663" lvl="1" indent="-271463" algn="just">
              <a:lnSpc>
                <a:spcPct val="80000"/>
              </a:lnSpc>
              <a:spcBef>
                <a:spcPts val="650"/>
              </a:spcBef>
              <a:buClr>
                <a:srgbClr val="0070C0"/>
              </a:buClr>
              <a:buSzPct val="9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Pipelines;</a:t>
            </a:r>
            <a:endParaRPr lang="en-US" sz="24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  <a:p>
            <a:pPr marL="728663" lvl="1" indent="-271463" algn="just">
              <a:lnSpc>
                <a:spcPct val="80000"/>
              </a:lnSpc>
              <a:spcBef>
                <a:spcPts val="650"/>
              </a:spcBef>
              <a:buClr>
                <a:srgbClr val="0070C0"/>
              </a:buClr>
              <a:buSzPct val="9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Ships;</a:t>
            </a:r>
            <a:endParaRPr lang="en-US" sz="24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  <a:p>
            <a:pPr marL="436563" indent="-319088" algn="just">
              <a:lnSpc>
                <a:spcPct val="80000"/>
              </a:lnSpc>
              <a:buClr>
                <a:srgbClr val="0070C0"/>
              </a:buClr>
              <a:buSzPct val="8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Storage</a:t>
            </a:r>
            <a:endParaRPr lang="en-US" sz="24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  <a:p>
            <a:pPr marL="728663" lvl="1" indent="-271463" algn="just">
              <a:lnSpc>
                <a:spcPct val="80000"/>
              </a:lnSpc>
              <a:spcBef>
                <a:spcPts val="650"/>
              </a:spcBef>
              <a:buClr>
                <a:srgbClr val="0070C0"/>
              </a:buClr>
              <a:buSzPct val="9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Underground geological formations;</a:t>
            </a:r>
            <a:endParaRPr lang="en-US" sz="2400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  <a:p>
            <a:pPr marL="728663" lvl="1" indent="-271463" algn="just">
              <a:lnSpc>
                <a:spcPct val="80000"/>
              </a:lnSpc>
              <a:spcBef>
                <a:spcPts val="650"/>
              </a:spcBef>
              <a:buClr>
                <a:srgbClr val="0070C0"/>
              </a:buClr>
              <a:buSzPct val="9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Ocean.</a:t>
            </a:r>
          </a:p>
          <a:p>
            <a:pPr marL="271463" indent="-271463" algn="just">
              <a:lnSpc>
                <a:spcPct val="80000"/>
              </a:lnSpc>
              <a:spcBef>
                <a:spcPts val="650"/>
              </a:spcBef>
              <a:buClr>
                <a:srgbClr val="0070C0"/>
              </a:buClr>
              <a:buSzPct val="9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i="1" dirty="0" smtClean="0">
                <a:solidFill>
                  <a:srgbClr val="0070C0"/>
                </a:solidFill>
                <a:ea typeface="WenQuanYi Micro Hei" charset="0"/>
                <a:cs typeface="WenQuanYi Micro Hei" charset="0"/>
              </a:rPr>
              <a:t>Although it is a relatively expansive process, O&amp;G industry became specially interested on the storage technology in geological formations as an analogue to enhanced oil recovery technology.</a:t>
            </a:r>
            <a:endParaRPr lang="en-US" sz="2400" i="1" dirty="0">
              <a:solidFill>
                <a:srgbClr val="0070C0"/>
              </a:solidFill>
              <a:ea typeface="WenQuanYi Micro Hei" charset="0"/>
              <a:cs typeface="WenQuanYi Micro He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87015"/>
            <a:ext cx="4509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Carbon Capture and Storage (CCS)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effGomes_UoA_Template">
  <a:themeElements>
    <a:clrScheme name="UoA">
      <a:dk1>
        <a:srgbClr val="3D4F55"/>
      </a:dk1>
      <a:lt1>
        <a:srgbClr val="FFFFFF"/>
      </a:lt1>
      <a:dk2>
        <a:srgbClr val="3D4F55"/>
      </a:dk2>
      <a:lt2>
        <a:srgbClr val="FFFFFF"/>
      </a:lt2>
      <a:accent1>
        <a:srgbClr val="D12A1D"/>
      </a:accent1>
      <a:accent2>
        <a:srgbClr val="B4423E"/>
      </a:accent2>
      <a:accent3>
        <a:srgbClr val="E2ADAC"/>
      </a:accent3>
      <a:accent4>
        <a:srgbClr val="CF7875"/>
      </a:accent4>
      <a:accent5>
        <a:srgbClr val="77949D"/>
      </a:accent5>
      <a:accent6>
        <a:srgbClr val="D1DBDE"/>
      </a:accent6>
      <a:hlink>
        <a:srgbClr val="334247"/>
      </a:hlink>
      <a:folHlink>
        <a:srgbClr val="33424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JeffGomes_UoA_Template</Template>
  <TotalTime>18415</TotalTime>
  <Words>2476</Words>
  <Application>Microsoft Office PowerPoint</Application>
  <PresentationFormat>On-screen Show (4:3)</PresentationFormat>
  <Paragraphs>510</Paragraphs>
  <Slides>49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JeffGomes_UoA_Template</vt:lpstr>
      <vt:lpstr>Slide 1</vt:lpstr>
      <vt:lpstr>Outline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Energy Consumption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JeffGomes</dc:creator>
  <cp:keywords>University of Aberdeen, PowerPoint Template, Internal</cp:keywords>
  <dc:description>Created: November 2011
This version: November 2011</dc:description>
  <cp:lastModifiedBy>s42jm2</cp:lastModifiedBy>
  <cp:revision>329</cp:revision>
  <dcterms:created xsi:type="dcterms:W3CDTF">2013-09-28T10:45:14Z</dcterms:created>
  <dcterms:modified xsi:type="dcterms:W3CDTF">2013-11-28T12:44:44Z</dcterms:modified>
</cp:coreProperties>
</file>